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B085C-1613-4934-A573-5BC1479B1603}" v="74" dt="2022-02-07T03:04:00.722"/>
    <p1510:client id="{1C665FED-58C6-49EA-B31F-1AF45CC9BBE7}" v="59" dt="2022-02-07T03:05:57.118"/>
    <p1510:client id="{81988659-A1B6-4D0B-8D1F-0745E5C670DA}" v="2" dt="2022-02-07T03:07:47.593"/>
    <p1510:client id="{8391AA7A-44B3-4494-A2F3-873084E44C17}" v="597" dt="2022-02-07T02:52:51.241"/>
    <p1510:client id="{868AC2F3-04E0-4CC8-A8B4-2E407060F33B}" v="1088" dt="2022-02-07T04:24:07.914"/>
    <p1510:client id="{8B434502-D392-416E-863D-AF8FAE289F0D}" v="2" dt="2022-02-07T03:06:2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719914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317972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979324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462804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625480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666920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1456929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752696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025357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244264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‹Nº›</a:t>
            </a:fld>
            <a:endParaRPr lang="en-US"/>
          </a:p>
        </p:txBody>
      </p:sp>
    </p:spTree>
    <p:extLst>
      <p:ext uri="{BB962C8B-B14F-4D97-AF65-F5344CB8AC3E}">
        <p14:creationId xmlns:p14="http://schemas.microsoft.com/office/powerpoint/2010/main" val="3701588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‹Nº›</a:t>
            </a:fld>
            <a:endParaRPr lang="en-US"/>
          </a:p>
        </p:txBody>
      </p:sp>
    </p:spTree>
    <p:extLst>
      <p:ext uri="{BB962C8B-B14F-4D97-AF65-F5344CB8AC3E}">
        <p14:creationId xmlns:p14="http://schemas.microsoft.com/office/powerpoint/2010/main" val="30079572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s.wikipedia.org/wiki/Juan_Valera" TargetMode="External"/><Relationship Id="rId2" Type="http://schemas.openxmlformats.org/officeDocument/2006/relationships/hyperlink" Target="https://www.biografiasyvidas.com/biografia/v/valera.htm" TargetMode="Externa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lecturalia.com/libro/36790/juanita-la-larg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gradesaver.com/veinte-poemas-de-amor-y-una-canci%C3%B3n-desesperada/guia-de-estudio/summary-la-canci%C3%B3n-desesperada" TargetMode="External"/><Relationship Id="rId2" Type="http://schemas.openxmlformats.org/officeDocument/2006/relationships/hyperlink" Target="https://es.wikipedia.org/wiki/Pablo_Neruda" TargetMode="Externa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elcomentario.ucol.mx/la-suave-patria-de-ramon-lopez-velarde/" TargetMode="External"/><Relationship Id="rId2" Type="http://schemas.openxmlformats.org/officeDocument/2006/relationships/hyperlink" Target="https://es.wikipedia.org/wiki/Ram%C3%B3n_L%C3%B3pez_Velarde" TargetMode="External"/><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s.wikipedia.org/wiki/Homero" TargetMode="Externa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https://es.wikipedia.org/wiki/Odise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s.wikipedia.org/wiki/S%C3%B3focles" TargetMode="Externa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hyperlink" Target="https://es.wikipedia.org/wiki/Edipo_re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biografiasyvidas.com/monografia/dante/divina_comedia.html" TargetMode="External"/><Relationship Id="rId2" Type="http://schemas.openxmlformats.org/officeDocument/2006/relationships/hyperlink" Target="https://datos.bne.es/persona/XX1153531.html" TargetMode="Externa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www.culturagenial.com/es/libro-el-principe-de-nicolas-maquiavelo/" TargetMode="External"/><Relationship Id="rId2" Type="http://schemas.openxmlformats.org/officeDocument/2006/relationships/hyperlink" Target="https://es.wikipedia.org/wiki/Nicol%C3%A1s_Maquiavelo" TargetMode="Externa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s.wikipedia.org/wiki/Miguel_de_Cervantes" TargetMode="Externa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es.wikipedia.org/wiki/Don_Quijote_de_la_Manch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s.wikipedia.org/wiki/Rafael_Land%C3%Advar" TargetMode="Externa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hyperlink" Target="https://wikiguate.com.gt/rusticatio-mexicana"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ulturagenial.com/es/los-miserables-de-victor-hugo/" TargetMode="External"/><Relationship Id="rId2" Type="http://schemas.openxmlformats.org/officeDocument/2006/relationships/hyperlink" Target="https://es.wikipedia.org/wiki/Victor_Hugo" TargetMode="Externa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vert="horz" lIns="91440" tIns="45720" rIns="91440" bIns="45720" rtlCol="0" anchor="b">
            <a:noAutofit/>
          </a:bodyPr>
          <a:lstStyle/>
          <a:p>
            <a:r>
              <a:rPr lang="es-ES" sz="7000" b="1" i="1" dirty="0">
                <a:latin typeface="Arial"/>
                <a:cs typeface="Calibri Light"/>
              </a:rPr>
              <a:t>Obras y Autores</a:t>
            </a:r>
            <a:br>
              <a:rPr lang="es-ES" sz="7000" b="1" i="1" dirty="0">
                <a:latin typeface="Arial"/>
                <a:cs typeface="Calibri Light"/>
              </a:rPr>
            </a:br>
            <a:r>
              <a:rPr lang="es-ES" sz="7000" b="1" i="1" dirty="0">
                <a:latin typeface="Arial"/>
                <a:cs typeface="Calibri Light"/>
              </a:rPr>
              <a:t>Literatura Universal</a:t>
            </a:r>
            <a:endParaRPr lang="es-ES" sz="7000" b="1" i="1" dirty="0">
              <a:latin typeface="Arial"/>
            </a:endParaRPr>
          </a:p>
        </p:txBody>
      </p:sp>
      <p:sp>
        <p:nvSpPr>
          <p:cNvPr id="3" name="Subtítulo 2"/>
          <p:cNvSpPr>
            <a:spLocks noGrp="1"/>
          </p:cNvSpPr>
          <p:nvPr>
            <p:ph type="subTitle" idx="1"/>
          </p:nvPr>
        </p:nvSpPr>
        <p:spPr/>
        <p:txBody>
          <a:bodyPr vert="horz" lIns="91440" tIns="45720" rIns="91440" bIns="45720" rtlCol="0" anchor="t">
            <a:noAutofit/>
          </a:bodyPr>
          <a:lstStyle/>
          <a:p>
            <a:r>
              <a:rPr lang="es-ES" sz="2800" dirty="0">
                <a:latin typeface="Arial"/>
                <a:cs typeface="Calibri"/>
              </a:rPr>
              <a:t>Andrés Medina, Esteban Ramírez, Joshua Larios, Matías Hernández, Diego Paez.</a:t>
            </a:r>
            <a:endParaRPr lang="es-ES" sz="2800">
              <a:cs typeface="Calibri"/>
            </a:endParaRPr>
          </a:p>
        </p:txBody>
      </p:sp>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1A8146-E176-4036-8194-BF1207324CF7}"/>
              </a:ext>
            </a:extLst>
          </p:cNvPr>
          <p:cNvSpPr>
            <a:spLocks noGrp="1"/>
          </p:cNvSpPr>
          <p:nvPr>
            <p:ph type="title"/>
          </p:nvPr>
        </p:nvSpPr>
        <p:spPr/>
        <p:txBody>
          <a:bodyPr>
            <a:normAutofit/>
          </a:bodyPr>
          <a:lstStyle/>
          <a:p>
            <a:r>
              <a:rPr lang="es-ES" sz="5000" b="1">
                <a:latin typeface="Arial"/>
                <a:ea typeface="+mj-lt"/>
                <a:cs typeface="+mj-lt"/>
              </a:rPr>
              <a:t>Realismo</a:t>
            </a:r>
            <a:endParaRPr lang="es-ES" sz="5000">
              <a:latin typeface="Arial"/>
              <a:cs typeface="Arial"/>
            </a:endParaRPr>
          </a:p>
        </p:txBody>
      </p:sp>
      <p:sp>
        <p:nvSpPr>
          <p:cNvPr id="3" name="Marcador de contenido 2">
            <a:extLst>
              <a:ext uri="{FF2B5EF4-FFF2-40B4-BE49-F238E27FC236}">
                <a16:creationId xmlns:a16="http://schemas.microsoft.com/office/drawing/2014/main" id="{C16684E1-52DC-48B4-9A3A-69EB4A29CDAA}"/>
              </a:ext>
            </a:extLst>
          </p:cNvPr>
          <p:cNvSpPr>
            <a:spLocks noGrp="1"/>
          </p:cNvSpPr>
          <p:nvPr>
            <p:ph sz="half" idx="1"/>
          </p:nvPr>
        </p:nvSpPr>
        <p:spPr>
          <a:xfrm>
            <a:off x="478767" y="1825625"/>
            <a:ext cx="5541033" cy="4782658"/>
          </a:xfrm>
        </p:spPr>
        <p:txBody>
          <a:bodyPr vert="horz" lIns="91440" tIns="45720" rIns="91440" bIns="45720" rtlCol="0" anchor="t">
            <a:normAutofit/>
          </a:bodyPr>
          <a:lstStyle/>
          <a:p>
            <a:r>
              <a:rPr lang="es-ES" sz="2000" dirty="0">
                <a:latin typeface="Arial"/>
                <a:ea typeface="+mn-lt"/>
                <a:cs typeface="+mn-lt"/>
              </a:rPr>
              <a:t>Juan Valera.</a:t>
            </a:r>
            <a:endParaRPr lang="es-ES" sz="2000" dirty="0">
              <a:latin typeface="Arial"/>
              <a:cs typeface="Calibri" panose="020F0502020204030204"/>
            </a:endParaRPr>
          </a:p>
          <a:p>
            <a:r>
              <a:rPr lang="es-ES" sz="2000" dirty="0">
                <a:latin typeface="Arial"/>
                <a:ea typeface="+mn-lt"/>
                <a:cs typeface="+mn-lt"/>
              </a:rPr>
              <a:t>Nació el 18 de octubre de 1824 y falleció el 18 de abril de 1905, Estudio lengua y filosofía, Fue político y diplomático era un hombre culto y refinado. Sus inicios se remontan a ser teórico literario con Ensayos literarios</a:t>
            </a:r>
            <a:endParaRPr lang="es-ES" sz="2000" dirty="0">
              <a:latin typeface="Arial"/>
              <a:cs typeface="Arial"/>
            </a:endParaRPr>
          </a:p>
          <a:p>
            <a:pPr lvl="5"/>
            <a:endParaRPr lang="es-ES" sz="2000">
              <a:latin typeface="Arial"/>
              <a:ea typeface="+mn-lt"/>
              <a:cs typeface="+mn-lt"/>
            </a:endParaRPr>
          </a:p>
          <a:p>
            <a:pPr lvl="5"/>
            <a:r>
              <a:rPr lang="es-ES" sz="2000" dirty="0">
                <a:latin typeface="Arial"/>
                <a:ea typeface="+mn-lt"/>
                <a:cs typeface="+mn-lt"/>
              </a:rPr>
              <a:t>Tomado de </a:t>
            </a:r>
            <a:r>
              <a:rPr lang="es-ES" sz="2000" dirty="0">
                <a:latin typeface="Arial"/>
                <a:ea typeface="+mn-lt"/>
                <a:cs typeface="+mn-lt"/>
                <a:hlinkClick r:id="rId2"/>
              </a:rPr>
              <a:t>https://www.biografiasyvidas.com/biografia/v/valera.htm</a:t>
            </a:r>
            <a:r>
              <a:rPr lang="es-ES" sz="2000" dirty="0">
                <a:latin typeface="Arial"/>
                <a:ea typeface="+mn-lt"/>
                <a:cs typeface="+mn-lt"/>
              </a:rPr>
              <a:t> </a:t>
            </a:r>
            <a:endParaRPr lang="es-ES" sz="2000">
              <a:latin typeface="Arial"/>
              <a:ea typeface="+mn-lt"/>
              <a:cs typeface="Arial"/>
            </a:endParaRPr>
          </a:p>
          <a:p>
            <a:pPr marL="2286000" lvl="5" indent="0">
              <a:buNone/>
            </a:pPr>
            <a:r>
              <a:rPr lang="es-ES" sz="2000" dirty="0">
                <a:latin typeface="Arial"/>
                <a:ea typeface="+mn-lt"/>
                <a:cs typeface="+mn-lt"/>
              </a:rPr>
              <a:t>   Y</a:t>
            </a:r>
            <a:endParaRPr lang="es-ES" sz="2000" dirty="0">
              <a:latin typeface="Arial"/>
              <a:ea typeface="+mn-lt"/>
              <a:cs typeface="Arial"/>
            </a:endParaRPr>
          </a:p>
          <a:p>
            <a:pPr lvl="5"/>
            <a:r>
              <a:rPr lang="es-ES" sz="2000" dirty="0">
                <a:latin typeface="Arial"/>
                <a:ea typeface="+mn-lt"/>
                <a:cs typeface="+mn-lt"/>
              </a:rPr>
              <a:t> </a:t>
            </a:r>
            <a:r>
              <a:rPr lang="es-ES" sz="2000" dirty="0">
                <a:latin typeface="Arial"/>
                <a:ea typeface="+mn-lt"/>
                <a:cs typeface="+mn-lt"/>
                <a:hlinkClick r:id="rId3"/>
              </a:rPr>
              <a:t>https://es.wikipedia.org/wiki/Juan_Valera</a:t>
            </a:r>
            <a:endParaRPr lang="es-ES" sz="2000" dirty="0">
              <a:latin typeface="Arial"/>
              <a:ea typeface="+mn-lt"/>
              <a:cs typeface="Arial"/>
            </a:endParaRPr>
          </a:p>
          <a:p>
            <a:pPr marL="2286000" lvl="5" indent="0">
              <a:buNone/>
            </a:pPr>
            <a:endParaRPr lang="es-ES" sz="2000">
              <a:latin typeface="Arial"/>
              <a:cs typeface="Calibri"/>
            </a:endParaRPr>
          </a:p>
        </p:txBody>
      </p:sp>
      <p:sp>
        <p:nvSpPr>
          <p:cNvPr id="4" name="Marcador de contenido 3">
            <a:extLst>
              <a:ext uri="{FF2B5EF4-FFF2-40B4-BE49-F238E27FC236}">
                <a16:creationId xmlns:a16="http://schemas.microsoft.com/office/drawing/2014/main" id="{77C465A0-E2B2-4A50-BF4F-FD31C616A6BF}"/>
              </a:ext>
            </a:extLst>
          </p:cNvPr>
          <p:cNvSpPr>
            <a:spLocks noGrp="1"/>
          </p:cNvSpPr>
          <p:nvPr>
            <p:ph sz="half" idx="2"/>
          </p:nvPr>
        </p:nvSpPr>
        <p:spPr>
          <a:xfrm>
            <a:off x="6172200" y="1825625"/>
            <a:ext cx="5526656" cy="4667639"/>
          </a:xfrm>
        </p:spPr>
        <p:txBody>
          <a:bodyPr vert="horz" lIns="91440" tIns="45720" rIns="91440" bIns="45720" rtlCol="0" anchor="t">
            <a:normAutofit/>
          </a:bodyPr>
          <a:lstStyle/>
          <a:p>
            <a:r>
              <a:rPr lang="es-ES" sz="2000">
                <a:latin typeface="Arial"/>
                <a:ea typeface="+mn-lt"/>
                <a:cs typeface="+mn-lt"/>
              </a:rPr>
              <a:t>Juanita la larga</a:t>
            </a:r>
            <a:endParaRPr lang="es-ES" sz="2000">
              <a:latin typeface="Arial"/>
              <a:cs typeface="Calibri" panose="020F0502020204030204"/>
            </a:endParaRPr>
          </a:p>
          <a:p>
            <a:endParaRPr lang="es-ES" sz="2000">
              <a:latin typeface="Arial"/>
              <a:cs typeface="Arial"/>
            </a:endParaRPr>
          </a:p>
          <a:p>
            <a:r>
              <a:rPr lang="es-ES" sz="2000">
                <a:latin typeface="Arial"/>
                <a:ea typeface="+mn-lt"/>
                <a:cs typeface="+mn-lt"/>
              </a:rPr>
              <a:t>El libro de Juan Valera "Juanita la larga" Narra el tema de amor entre un hombre y una joven los cuales deben de superar los retos y adversidades que se pongan en frente para poder defender su amor.</a:t>
            </a:r>
            <a:endParaRPr lang="es-ES" sz="2000">
              <a:latin typeface="Arial"/>
              <a:cs typeface="Arial"/>
            </a:endParaRPr>
          </a:p>
          <a:p>
            <a:endParaRPr lang="es-ES" sz="2000">
              <a:latin typeface="Arial"/>
              <a:ea typeface="+mn-lt"/>
              <a:cs typeface="+mn-lt"/>
            </a:endParaRPr>
          </a:p>
          <a:p>
            <a:pPr lvl="6"/>
            <a:r>
              <a:rPr lang="es-ES" sz="2000">
                <a:latin typeface="Arial"/>
                <a:ea typeface="+mn-lt"/>
                <a:cs typeface="+mn-lt"/>
              </a:rPr>
              <a:t>Tomado de </a:t>
            </a:r>
            <a:r>
              <a:rPr lang="es-ES" sz="2000">
                <a:latin typeface="Arial"/>
                <a:ea typeface="+mn-lt"/>
                <a:cs typeface="+mn-lt"/>
                <a:hlinkClick r:id="rId4"/>
              </a:rPr>
              <a:t>https://www.lecturalia.com/libro/36790/juanita-la-larga</a:t>
            </a:r>
            <a:endParaRPr lang="es-ES" sz="2000">
              <a:latin typeface="Arial"/>
              <a:cs typeface="Arial"/>
            </a:endParaRPr>
          </a:p>
          <a:p>
            <a:pPr marL="2743200" lvl="6" indent="0">
              <a:buNone/>
            </a:pPr>
            <a:endParaRPr lang="es-ES" sz="2000">
              <a:latin typeface="Arial"/>
              <a:cs typeface="Calibri"/>
            </a:endParaRPr>
          </a:p>
          <a:p>
            <a:endParaRPr lang="es-ES">
              <a:cs typeface="Calibri"/>
            </a:endParaRPr>
          </a:p>
        </p:txBody>
      </p:sp>
      <p:pic>
        <p:nvPicPr>
          <p:cNvPr id="5" name="Imagen 5">
            <a:extLst>
              <a:ext uri="{FF2B5EF4-FFF2-40B4-BE49-F238E27FC236}">
                <a16:creationId xmlns:a16="http://schemas.microsoft.com/office/drawing/2014/main" id="{64A82F28-2F17-4ED8-9CE9-7309DEBC9AB2}"/>
              </a:ext>
            </a:extLst>
          </p:cNvPr>
          <p:cNvPicPr>
            <a:picLocks noChangeAspect="1"/>
          </p:cNvPicPr>
          <p:nvPr/>
        </p:nvPicPr>
        <p:blipFill>
          <a:blip r:embed="rId5"/>
          <a:stretch>
            <a:fillRect/>
          </a:stretch>
        </p:blipFill>
        <p:spPr>
          <a:xfrm>
            <a:off x="720665" y="3988370"/>
            <a:ext cx="2095500" cy="2619375"/>
          </a:xfrm>
          <a:prstGeom prst="rect">
            <a:avLst/>
          </a:prstGeom>
        </p:spPr>
      </p:pic>
      <p:pic>
        <p:nvPicPr>
          <p:cNvPr id="6" name="Imagen 6" descr="Imagen que contiene pájaro, tabla, frente, grande&#10;&#10;Descripción generada automáticamente">
            <a:extLst>
              <a:ext uri="{FF2B5EF4-FFF2-40B4-BE49-F238E27FC236}">
                <a16:creationId xmlns:a16="http://schemas.microsoft.com/office/drawing/2014/main" id="{6FC0A6EB-0F21-4B13-8DDA-02CCB55F5D9D}"/>
              </a:ext>
            </a:extLst>
          </p:cNvPr>
          <p:cNvPicPr>
            <a:picLocks noChangeAspect="1"/>
          </p:cNvPicPr>
          <p:nvPr/>
        </p:nvPicPr>
        <p:blipFill>
          <a:blip r:embed="rId6"/>
          <a:stretch>
            <a:fillRect/>
          </a:stretch>
        </p:blipFill>
        <p:spPr>
          <a:xfrm>
            <a:off x="6714810" y="4117675"/>
            <a:ext cx="1666607" cy="2058838"/>
          </a:xfrm>
          <a:prstGeom prst="rect">
            <a:avLst/>
          </a:prstGeom>
        </p:spPr>
      </p:pic>
    </p:spTree>
    <p:extLst>
      <p:ext uri="{BB962C8B-B14F-4D97-AF65-F5344CB8AC3E}">
        <p14:creationId xmlns:p14="http://schemas.microsoft.com/office/powerpoint/2010/main" val="70971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1CFC1B-C659-4678-9BC9-9E6D15E32001}"/>
              </a:ext>
            </a:extLst>
          </p:cNvPr>
          <p:cNvSpPr>
            <a:spLocks noGrp="1"/>
          </p:cNvSpPr>
          <p:nvPr>
            <p:ph type="title"/>
          </p:nvPr>
        </p:nvSpPr>
        <p:spPr/>
        <p:txBody>
          <a:bodyPr>
            <a:normAutofit/>
          </a:bodyPr>
          <a:lstStyle/>
          <a:p>
            <a:r>
              <a:rPr lang="es-ES" sz="5000" b="1">
                <a:latin typeface="Arial"/>
                <a:ea typeface="+mj-lt"/>
                <a:cs typeface="+mj-lt"/>
              </a:rPr>
              <a:t>Modernismo </a:t>
            </a:r>
            <a:endParaRPr lang="es-ES" sz="5000">
              <a:cs typeface="Calibri Light" panose="020F0302020204030204"/>
            </a:endParaRPr>
          </a:p>
        </p:txBody>
      </p:sp>
      <p:sp>
        <p:nvSpPr>
          <p:cNvPr id="3" name="Marcador de contenido 2">
            <a:extLst>
              <a:ext uri="{FF2B5EF4-FFF2-40B4-BE49-F238E27FC236}">
                <a16:creationId xmlns:a16="http://schemas.microsoft.com/office/drawing/2014/main" id="{164D16F3-02EC-4D55-B346-F5B8AA96F9C6}"/>
              </a:ext>
            </a:extLst>
          </p:cNvPr>
          <p:cNvSpPr>
            <a:spLocks noGrp="1"/>
          </p:cNvSpPr>
          <p:nvPr>
            <p:ph sz="half" idx="1"/>
          </p:nvPr>
        </p:nvSpPr>
        <p:spPr/>
        <p:txBody>
          <a:bodyPr vert="horz" lIns="91440" tIns="45720" rIns="91440" bIns="45720" rtlCol="0" anchor="t">
            <a:noAutofit/>
          </a:bodyPr>
          <a:lstStyle/>
          <a:p>
            <a:r>
              <a:rPr lang="es-ES" sz="2000" dirty="0">
                <a:latin typeface="Arial"/>
                <a:ea typeface="+mn-lt"/>
                <a:cs typeface="+mn-lt"/>
              </a:rPr>
              <a:t>Pablo Neruda (Premio nobel de la escritura en 1971)</a:t>
            </a:r>
            <a:endParaRPr lang="es-ES" sz="2000" dirty="0">
              <a:latin typeface="Arial"/>
              <a:cs typeface="Calibri"/>
            </a:endParaRPr>
          </a:p>
          <a:p>
            <a:endParaRPr lang="es-ES" sz="2000" dirty="0">
              <a:latin typeface="Arial"/>
              <a:cs typeface="Calibri"/>
            </a:endParaRPr>
          </a:p>
          <a:p>
            <a:r>
              <a:rPr lang="es-ES" sz="2000" dirty="0">
                <a:latin typeface="Arial"/>
                <a:ea typeface="+mn-lt"/>
                <a:cs typeface="+mn-lt"/>
              </a:rPr>
              <a:t>Nació el 12 de julio de 1904 y murió el 23 de septiembre de 1973. </a:t>
            </a:r>
            <a:r>
              <a:rPr lang="es-ES" sz="2000" dirty="0">
                <a:latin typeface="Arial"/>
                <a:ea typeface="+mn-lt"/>
                <a:cs typeface="Arial"/>
              </a:rPr>
              <a:t>Poeta y Senador de la república chilena aparte de </a:t>
            </a:r>
            <a:r>
              <a:rPr lang="es-ES" sz="2000" dirty="0">
                <a:latin typeface="Arial"/>
                <a:ea typeface="+mn-lt"/>
                <a:cs typeface="+mn-lt"/>
              </a:rPr>
              <a:t>miembro del Comité Central del Partido Comunista</a:t>
            </a:r>
            <a:r>
              <a:rPr lang="es-ES" sz="2000" dirty="0">
                <a:latin typeface="Arial"/>
                <a:ea typeface="+mn-lt"/>
                <a:cs typeface="Calibri"/>
              </a:rPr>
              <a:t> el</a:t>
            </a:r>
            <a:r>
              <a:rPr lang="es-ES" sz="2000" dirty="0">
                <a:latin typeface="Calibri"/>
                <a:ea typeface="+mn-lt"/>
                <a:cs typeface="Calibri"/>
              </a:rPr>
              <a:t> </a:t>
            </a:r>
            <a:r>
              <a:rPr lang="es-ES" sz="2000" dirty="0">
                <a:latin typeface="Arial"/>
                <a:ea typeface="+mn-lt"/>
                <a:cs typeface="Arial"/>
              </a:rPr>
              <a:t>cual usaba el seudónimo de Pablo Neruda. </a:t>
            </a:r>
            <a:endParaRPr lang="es-ES" sz="2000" dirty="0">
              <a:latin typeface="Arial"/>
              <a:cs typeface="Calibri"/>
            </a:endParaRPr>
          </a:p>
          <a:p>
            <a:pPr lvl="6"/>
            <a:r>
              <a:rPr lang="es-ES" sz="2000" dirty="0">
                <a:latin typeface="Arial"/>
                <a:ea typeface="+mn-lt"/>
                <a:cs typeface="+mn-lt"/>
              </a:rPr>
              <a:t>Imagen y Pequeña Biografía tomados de</a:t>
            </a:r>
          </a:p>
          <a:p>
            <a:pPr lvl="6"/>
            <a:r>
              <a:rPr lang="es-ES" sz="2000" dirty="0">
                <a:latin typeface="Arial"/>
                <a:ea typeface="+mn-lt"/>
                <a:cs typeface="+mn-lt"/>
                <a:hlinkClick r:id="rId2"/>
              </a:rPr>
              <a:t>https://es.wikipedia.org/wiki/Pablo_Neruda</a:t>
            </a:r>
            <a:endParaRPr lang="es-ES" sz="2000" dirty="0">
              <a:latin typeface="Arial"/>
              <a:cs typeface="Calibri"/>
            </a:endParaRPr>
          </a:p>
          <a:p>
            <a:pPr lvl="6"/>
            <a:endParaRPr lang="es-ES" sz="2000" dirty="0">
              <a:latin typeface="Arial"/>
              <a:cs typeface="Calibri"/>
            </a:endParaRPr>
          </a:p>
          <a:p>
            <a:endParaRPr lang="es-ES">
              <a:latin typeface="Calibri" panose="020F0502020204030204"/>
              <a:cs typeface="Calibri"/>
            </a:endParaRPr>
          </a:p>
        </p:txBody>
      </p:sp>
      <p:sp>
        <p:nvSpPr>
          <p:cNvPr id="4" name="Marcador de contenido 3">
            <a:extLst>
              <a:ext uri="{FF2B5EF4-FFF2-40B4-BE49-F238E27FC236}">
                <a16:creationId xmlns:a16="http://schemas.microsoft.com/office/drawing/2014/main" id="{DB915044-49F4-463D-906A-A30EB3A404F4}"/>
              </a:ext>
            </a:extLst>
          </p:cNvPr>
          <p:cNvSpPr>
            <a:spLocks noGrp="1"/>
          </p:cNvSpPr>
          <p:nvPr>
            <p:ph sz="half" idx="2"/>
          </p:nvPr>
        </p:nvSpPr>
        <p:spPr/>
        <p:txBody>
          <a:bodyPr vert="horz" lIns="91440" tIns="45720" rIns="91440" bIns="45720" rtlCol="0" anchor="t">
            <a:noAutofit/>
          </a:bodyPr>
          <a:lstStyle/>
          <a:p>
            <a:r>
              <a:rPr lang="es-ES" sz="2000" dirty="0">
                <a:latin typeface="Arial"/>
                <a:ea typeface="+mn-lt"/>
                <a:cs typeface="+mn-lt"/>
              </a:rPr>
              <a:t>Veinte poemas de amor y una canción desesperada</a:t>
            </a:r>
            <a:endParaRPr lang="es-ES" sz="2000">
              <a:latin typeface="Arial"/>
              <a:cs typeface="Calibri" panose="020F0502020204030204"/>
            </a:endParaRPr>
          </a:p>
          <a:p>
            <a:r>
              <a:rPr lang="es-ES" sz="2000" dirty="0">
                <a:latin typeface="Arial"/>
                <a:ea typeface="+mn-lt"/>
                <a:cs typeface="+mn-lt"/>
              </a:rPr>
              <a:t>En “La canción desesperada”, el yo lírico resume, desde la soledad y el abandono final, todos los sentimientos que fue atravesando junto a su amada durante el poemario.</a:t>
            </a:r>
            <a:endParaRPr lang="es-ES" sz="2000">
              <a:latin typeface="Arial"/>
              <a:cs typeface="Arial"/>
            </a:endParaRPr>
          </a:p>
          <a:p>
            <a:pPr lvl="5"/>
            <a:r>
              <a:rPr lang="es-ES" sz="2000" dirty="0">
                <a:latin typeface="Arial"/>
                <a:ea typeface="+mn-lt"/>
                <a:cs typeface="+mn-lt"/>
              </a:rPr>
              <a:t>Tomado de </a:t>
            </a:r>
            <a:r>
              <a:rPr lang="es-ES" sz="2000" dirty="0">
                <a:latin typeface="Arial"/>
                <a:ea typeface="+mn-lt"/>
                <a:cs typeface="+mn-lt"/>
                <a:hlinkClick r:id="rId3"/>
              </a:rPr>
              <a:t>https://www.gradesaver.com/veinte-poemas-de-amor-y-una-canci%C3%B3n-desesperada/guia-de-estudio/summary-la-canci%C3%B3n-desesperada</a:t>
            </a:r>
            <a:endParaRPr lang="es-ES" sz="2000">
              <a:latin typeface="Arial"/>
              <a:ea typeface="+mn-lt"/>
              <a:cs typeface="Arial"/>
            </a:endParaRPr>
          </a:p>
          <a:p>
            <a:pPr marL="2286000" lvl="5" indent="0">
              <a:buNone/>
            </a:pPr>
            <a:endParaRPr lang="es-ES" sz="2000" dirty="0">
              <a:latin typeface="Arial"/>
              <a:cs typeface="Calibri"/>
            </a:endParaRPr>
          </a:p>
        </p:txBody>
      </p:sp>
      <p:pic>
        <p:nvPicPr>
          <p:cNvPr id="5" name="Imagen 5" descr="Imagen en blanco y negro de un hombre con traje y corbata&#10;&#10;Descripción generada automáticamente">
            <a:extLst>
              <a:ext uri="{FF2B5EF4-FFF2-40B4-BE49-F238E27FC236}">
                <a16:creationId xmlns:a16="http://schemas.microsoft.com/office/drawing/2014/main" id="{F62521C8-173A-4C5E-A5FF-2AF80849B24A}"/>
              </a:ext>
            </a:extLst>
          </p:cNvPr>
          <p:cNvPicPr>
            <a:picLocks noChangeAspect="1"/>
          </p:cNvPicPr>
          <p:nvPr/>
        </p:nvPicPr>
        <p:blipFill>
          <a:blip r:embed="rId4"/>
          <a:stretch>
            <a:fillRect/>
          </a:stretch>
        </p:blipFill>
        <p:spPr>
          <a:xfrm>
            <a:off x="1281382" y="4659432"/>
            <a:ext cx="1678557" cy="2125513"/>
          </a:xfrm>
          <a:prstGeom prst="rect">
            <a:avLst/>
          </a:prstGeom>
        </p:spPr>
      </p:pic>
      <p:pic>
        <p:nvPicPr>
          <p:cNvPr id="6" name="Imagen 6" descr="Imagen que contiene interior, tabla, alimentos, pequeño&#10;&#10;Descripción generada automáticamente">
            <a:extLst>
              <a:ext uri="{FF2B5EF4-FFF2-40B4-BE49-F238E27FC236}">
                <a16:creationId xmlns:a16="http://schemas.microsoft.com/office/drawing/2014/main" id="{DC90146F-57E1-4468-B1DF-7514296C3921}"/>
              </a:ext>
            </a:extLst>
          </p:cNvPr>
          <p:cNvPicPr>
            <a:picLocks noChangeAspect="1"/>
          </p:cNvPicPr>
          <p:nvPr/>
        </p:nvPicPr>
        <p:blipFill>
          <a:blip r:embed="rId5"/>
          <a:stretch>
            <a:fillRect/>
          </a:stretch>
        </p:blipFill>
        <p:spPr>
          <a:xfrm>
            <a:off x="6557868" y="4002657"/>
            <a:ext cx="1721697" cy="2619555"/>
          </a:xfrm>
          <a:prstGeom prst="rect">
            <a:avLst/>
          </a:prstGeom>
        </p:spPr>
      </p:pic>
    </p:spTree>
    <p:extLst>
      <p:ext uri="{BB962C8B-B14F-4D97-AF65-F5344CB8AC3E}">
        <p14:creationId xmlns:p14="http://schemas.microsoft.com/office/powerpoint/2010/main" val="4042108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09211B-2144-4A8D-906C-C10359B2EA56}"/>
              </a:ext>
            </a:extLst>
          </p:cNvPr>
          <p:cNvSpPr>
            <a:spLocks noGrp="1"/>
          </p:cNvSpPr>
          <p:nvPr>
            <p:ph type="title"/>
          </p:nvPr>
        </p:nvSpPr>
        <p:spPr/>
        <p:txBody>
          <a:bodyPr>
            <a:normAutofit/>
          </a:bodyPr>
          <a:lstStyle/>
          <a:p>
            <a:r>
              <a:rPr lang="es-ES" sz="5000" b="1" dirty="0">
                <a:latin typeface="Arial"/>
                <a:cs typeface="Calibri Light"/>
              </a:rPr>
              <a:t>Postmodernismo</a:t>
            </a:r>
            <a:endParaRPr lang="es-ES" sz="5000" b="1">
              <a:latin typeface="Arial"/>
              <a:cs typeface="Arial"/>
            </a:endParaRPr>
          </a:p>
        </p:txBody>
      </p:sp>
      <p:sp>
        <p:nvSpPr>
          <p:cNvPr id="3" name="Marcador de contenido 2">
            <a:extLst>
              <a:ext uri="{FF2B5EF4-FFF2-40B4-BE49-F238E27FC236}">
                <a16:creationId xmlns:a16="http://schemas.microsoft.com/office/drawing/2014/main" id="{6709B9FC-BFEA-4186-A2F0-700D7BDDC5E7}"/>
              </a:ext>
            </a:extLst>
          </p:cNvPr>
          <p:cNvSpPr>
            <a:spLocks noGrp="1"/>
          </p:cNvSpPr>
          <p:nvPr>
            <p:ph sz="half" idx="1"/>
          </p:nvPr>
        </p:nvSpPr>
        <p:spPr/>
        <p:txBody>
          <a:bodyPr vert="horz" lIns="91440" tIns="45720" rIns="91440" bIns="45720" rtlCol="0" anchor="t">
            <a:normAutofit fontScale="92500" lnSpcReduction="10000"/>
          </a:bodyPr>
          <a:lstStyle/>
          <a:p>
            <a:r>
              <a:rPr lang="es-ES" sz="2000" dirty="0">
                <a:latin typeface="Arial"/>
                <a:ea typeface="+mn-lt"/>
                <a:cs typeface="+mn-lt"/>
              </a:rPr>
              <a:t>Ramón López Velarde</a:t>
            </a:r>
          </a:p>
          <a:p>
            <a:r>
              <a:rPr lang="es-ES" sz="2000" dirty="0">
                <a:latin typeface="Arial"/>
                <a:ea typeface="+mn-lt"/>
                <a:cs typeface="+mn-lt"/>
              </a:rPr>
              <a:t>Ramón López Velarde, fue un poeta y funcionario mexicano del movimiento post modernista. En México alcanzó una gran fama y llegó a ser apodado como el poeta nacional.</a:t>
            </a:r>
          </a:p>
          <a:p>
            <a:pPr lvl="6"/>
            <a:r>
              <a:rPr lang="es-ES" sz="2000" dirty="0">
                <a:latin typeface="Arial"/>
                <a:cs typeface="Calibri"/>
              </a:rPr>
              <a:t>Tomado de </a:t>
            </a:r>
            <a:r>
              <a:rPr lang="es-ES" sz="2000" dirty="0">
                <a:ea typeface="+mn-lt"/>
                <a:cs typeface="+mn-lt"/>
                <a:hlinkClick r:id="rId2"/>
              </a:rPr>
              <a:t>https://es.wikipedia.org/wiki/Ram%C3%B3n_L%C3%B3pez_Velarde</a:t>
            </a:r>
            <a:endParaRPr lang="es-ES" sz="2000" dirty="0">
              <a:latin typeface="Arial"/>
              <a:ea typeface="+mn-lt"/>
              <a:cs typeface="+mn-lt"/>
            </a:endParaRPr>
          </a:p>
          <a:p>
            <a:pPr marL="2743200" lvl="6" indent="0">
              <a:buNone/>
            </a:pPr>
            <a:endParaRPr lang="es-ES" sz="2000" dirty="0">
              <a:latin typeface="Calibri"/>
              <a:cs typeface="Calibri"/>
            </a:endParaRPr>
          </a:p>
        </p:txBody>
      </p:sp>
      <p:sp>
        <p:nvSpPr>
          <p:cNvPr id="4" name="Marcador de contenido 3">
            <a:extLst>
              <a:ext uri="{FF2B5EF4-FFF2-40B4-BE49-F238E27FC236}">
                <a16:creationId xmlns:a16="http://schemas.microsoft.com/office/drawing/2014/main" id="{F2E28BFB-B671-40D2-BD2F-EF839DA99349}"/>
              </a:ext>
            </a:extLst>
          </p:cNvPr>
          <p:cNvSpPr>
            <a:spLocks noGrp="1"/>
          </p:cNvSpPr>
          <p:nvPr>
            <p:ph sz="half" idx="2"/>
          </p:nvPr>
        </p:nvSpPr>
        <p:spPr/>
        <p:txBody>
          <a:bodyPr vert="horz" lIns="91440" tIns="45720" rIns="91440" bIns="45720" rtlCol="0" anchor="t">
            <a:normAutofit fontScale="92500" lnSpcReduction="10000"/>
          </a:bodyPr>
          <a:lstStyle/>
          <a:p>
            <a:r>
              <a:rPr lang="es-ES" sz="2000" dirty="0">
                <a:latin typeface="Arial"/>
                <a:ea typeface="+mn-lt"/>
                <a:cs typeface="+mn-lt"/>
              </a:rPr>
              <a:t>La suave patria</a:t>
            </a:r>
            <a:endParaRPr lang="es-ES" dirty="0">
              <a:latin typeface="Arial"/>
              <a:cs typeface="Arial"/>
            </a:endParaRPr>
          </a:p>
          <a:p>
            <a:r>
              <a:rPr lang="es-ES" sz="1800" dirty="0">
                <a:latin typeface="Arial"/>
                <a:ea typeface="+mn-lt"/>
                <a:cs typeface="+mn-lt"/>
              </a:rPr>
              <a:t>Suave Patria está compuesto en 33 estrofas y 151 versos, por lo que es considerado un poema mayor.</a:t>
            </a:r>
            <a:endParaRPr lang="es-ES" sz="1800">
              <a:latin typeface="Arial"/>
              <a:ea typeface="+mn-lt"/>
              <a:cs typeface="+mn-lt"/>
            </a:endParaRPr>
          </a:p>
          <a:p>
            <a:r>
              <a:rPr lang="es-ES" sz="1800" dirty="0">
                <a:latin typeface="Arial"/>
                <a:ea typeface="+mn-lt"/>
                <a:cs typeface="+mn-lt"/>
              </a:rPr>
              <a:t>Inicia introduciendo al lector o quien escuche esta obra de arte, en un enamoramiento patriótico profundo, sin inflamar el amor a los héroes, a los himnos o a las banderas, sino que va revelando la vida provincial. Debido a esto se considera poema nacional Mexicano</a:t>
            </a:r>
            <a:endParaRPr lang="es-ES" sz="1800" dirty="0">
              <a:latin typeface="Arial"/>
              <a:cs typeface="Calibri"/>
            </a:endParaRPr>
          </a:p>
          <a:p>
            <a:pPr lvl="7"/>
            <a:r>
              <a:rPr lang="es-ES" sz="2000" dirty="0">
                <a:latin typeface="Arial"/>
                <a:cs typeface="Calibri"/>
              </a:rPr>
              <a:t>Tomado de </a:t>
            </a:r>
            <a:r>
              <a:rPr lang="es-ES" sz="2000" dirty="0">
                <a:ea typeface="+mn-lt"/>
                <a:cs typeface="+mn-lt"/>
                <a:hlinkClick r:id="rId3"/>
              </a:rPr>
              <a:t>https://elcomentario.ucol.mx/la-suave-patria-de-ramon-lopez-velarde/</a:t>
            </a:r>
            <a:endParaRPr lang="es-ES" sz="2000">
              <a:ea typeface="+mn-lt"/>
              <a:cs typeface="+mn-lt"/>
            </a:endParaRPr>
          </a:p>
          <a:p>
            <a:pPr marL="3200400" lvl="7" indent="0">
              <a:buNone/>
            </a:pPr>
            <a:endParaRPr lang="es-ES" sz="2000" dirty="0">
              <a:latin typeface="Calibri"/>
              <a:ea typeface="+mn-lt"/>
              <a:cs typeface="+mn-lt"/>
            </a:endParaRPr>
          </a:p>
        </p:txBody>
      </p:sp>
      <p:pic>
        <p:nvPicPr>
          <p:cNvPr id="6" name="Imagen 6">
            <a:extLst>
              <a:ext uri="{FF2B5EF4-FFF2-40B4-BE49-F238E27FC236}">
                <a16:creationId xmlns:a16="http://schemas.microsoft.com/office/drawing/2014/main" id="{DC3578A7-9AB3-4009-8A49-43B584CDA7A1}"/>
              </a:ext>
            </a:extLst>
          </p:cNvPr>
          <p:cNvPicPr>
            <a:picLocks noChangeAspect="1"/>
          </p:cNvPicPr>
          <p:nvPr/>
        </p:nvPicPr>
        <p:blipFill>
          <a:blip r:embed="rId4"/>
          <a:stretch>
            <a:fillRect/>
          </a:stretch>
        </p:blipFill>
        <p:spPr>
          <a:xfrm>
            <a:off x="1166363" y="3706572"/>
            <a:ext cx="2095500" cy="2924175"/>
          </a:xfrm>
          <a:prstGeom prst="rect">
            <a:avLst/>
          </a:prstGeom>
        </p:spPr>
      </p:pic>
      <p:pic>
        <p:nvPicPr>
          <p:cNvPr id="8" name="Imagen 8" descr="Imagen que contiene texto, libro&#10;&#10;Descripción generada automáticamente">
            <a:extLst>
              <a:ext uri="{FF2B5EF4-FFF2-40B4-BE49-F238E27FC236}">
                <a16:creationId xmlns:a16="http://schemas.microsoft.com/office/drawing/2014/main" id="{D21EEE95-6590-4EA8-89D4-248C5106A8E9}"/>
              </a:ext>
            </a:extLst>
          </p:cNvPr>
          <p:cNvPicPr>
            <a:picLocks noChangeAspect="1"/>
          </p:cNvPicPr>
          <p:nvPr/>
        </p:nvPicPr>
        <p:blipFill>
          <a:blip r:embed="rId5"/>
          <a:stretch>
            <a:fillRect/>
          </a:stretch>
        </p:blipFill>
        <p:spPr>
          <a:xfrm>
            <a:off x="6507193" y="4381784"/>
            <a:ext cx="1621766" cy="2422016"/>
          </a:xfrm>
          <a:prstGeom prst="rect">
            <a:avLst/>
          </a:prstGeom>
        </p:spPr>
      </p:pic>
    </p:spTree>
    <p:extLst>
      <p:ext uri="{BB962C8B-B14F-4D97-AF65-F5344CB8AC3E}">
        <p14:creationId xmlns:p14="http://schemas.microsoft.com/office/powerpoint/2010/main" val="259456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A705A-A74D-4F70-931E-3E6696768984}"/>
              </a:ext>
            </a:extLst>
          </p:cNvPr>
          <p:cNvSpPr>
            <a:spLocks noGrp="1"/>
          </p:cNvSpPr>
          <p:nvPr>
            <p:ph type="title"/>
          </p:nvPr>
        </p:nvSpPr>
        <p:spPr/>
        <p:txBody>
          <a:bodyPr>
            <a:normAutofit/>
          </a:bodyPr>
          <a:lstStyle/>
          <a:p>
            <a:r>
              <a:rPr lang="es-ES" sz="5000" b="1">
                <a:latin typeface="Arial"/>
                <a:cs typeface="Calibri Light"/>
              </a:rPr>
              <a:t>Índice</a:t>
            </a:r>
            <a:endParaRPr lang="es-ES" sz="5000" b="1">
              <a:latin typeface="Arial"/>
              <a:cs typeface="Arial"/>
            </a:endParaRPr>
          </a:p>
        </p:txBody>
      </p:sp>
      <p:sp>
        <p:nvSpPr>
          <p:cNvPr id="3" name="Marcador de contenido 2">
            <a:extLst>
              <a:ext uri="{FF2B5EF4-FFF2-40B4-BE49-F238E27FC236}">
                <a16:creationId xmlns:a16="http://schemas.microsoft.com/office/drawing/2014/main" id="{8C87E61C-EB96-44AE-9B8D-9ED37669CCF9}"/>
              </a:ext>
            </a:extLst>
          </p:cNvPr>
          <p:cNvSpPr>
            <a:spLocks noGrp="1"/>
          </p:cNvSpPr>
          <p:nvPr>
            <p:ph idx="1"/>
          </p:nvPr>
        </p:nvSpPr>
        <p:spPr>
          <a:xfrm>
            <a:off x="838200" y="1825625"/>
            <a:ext cx="10515600" cy="4667639"/>
          </a:xfrm>
        </p:spPr>
        <p:txBody>
          <a:bodyPr vert="horz" lIns="91440" tIns="45720" rIns="91440" bIns="45720" rtlCol="0" anchor="t">
            <a:noAutofit/>
          </a:bodyPr>
          <a:lstStyle/>
          <a:p>
            <a:r>
              <a:rPr lang="es-ES" sz="2200" b="1" dirty="0">
                <a:latin typeface="Arial"/>
                <a:ea typeface="+mn-lt"/>
                <a:cs typeface="+mn-lt"/>
              </a:rPr>
              <a:t>1. PRECLASICO</a:t>
            </a:r>
          </a:p>
          <a:p>
            <a:r>
              <a:rPr lang="es-ES" sz="2200" b="1" dirty="0">
                <a:latin typeface="Arial"/>
                <a:ea typeface="+mn-lt"/>
                <a:cs typeface="+mn-lt"/>
              </a:rPr>
              <a:t>2. CLASICISMO</a:t>
            </a:r>
            <a:endParaRPr lang="es-ES" sz="2200" b="1" dirty="0">
              <a:latin typeface="Arial"/>
              <a:cs typeface="Calibri" panose="020F0502020204030204"/>
            </a:endParaRPr>
          </a:p>
          <a:p>
            <a:r>
              <a:rPr lang="es-ES" sz="2200" b="1" dirty="0">
                <a:latin typeface="Arial"/>
                <a:ea typeface="+mn-lt"/>
                <a:cs typeface="+mn-lt"/>
              </a:rPr>
              <a:t>3. ÉPOCA MEDIEVAL</a:t>
            </a:r>
            <a:endParaRPr lang="es-ES" sz="2200" b="1" dirty="0">
              <a:latin typeface="Arial"/>
              <a:cs typeface="Arial"/>
            </a:endParaRPr>
          </a:p>
          <a:p>
            <a:r>
              <a:rPr lang="es-ES" sz="2200" b="1" dirty="0">
                <a:latin typeface="Arial"/>
                <a:ea typeface="+mn-lt"/>
                <a:cs typeface="+mn-lt"/>
              </a:rPr>
              <a:t>4. RENACIMIENTO</a:t>
            </a:r>
            <a:endParaRPr lang="es-ES" sz="2200" b="1" dirty="0">
              <a:latin typeface="Arial"/>
              <a:cs typeface="Arial"/>
            </a:endParaRPr>
          </a:p>
          <a:p>
            <a:r>
              <a:rPr lang="es-ES" sz="2200" b="1" dirty="0">
                <a:latin typeface="Arial"/>
                <a:ea typeface="+mn-lt"/>
                <a:cs typeface="+mn-lt"/>
              </a:rPr>
              <a:t>5. BARROCO</a:t>
            </a:r>
            <a:endParaRPr lang="es-ES" sz="2200" b="1" dirty="0">
              <a:latin typeface="Arial"/>
              <a:cs typeface="Arial"/>
            </a:endParaRPr>
          </a:p>
          <a:p>
            <a:r>
              <a:rPr lang="es-ES" sz="2200" b="1" dirty="0">
                <a:latin typeface="Arial"/>
                <a:ea typeface="+mn-lt"/>
                <a:cs typeface="+mn-lt"/>
              </a:rPr>
              <a:t>6. NEOCLASICISMO</a:t>
            </a:r>
            <a:endParaRPr lang="es-ES" sz="2200" b="1" dirty="0">
              <a:latin typeface="Arial"/>
              <a:cs typeface="Arial"/>
            </a:endParaRPr>
          </a:p>
          <a:p>
            <a:r>
              <a:rPr lang="es-ES" sz="2200" b="1" dirty="0">
                <a:latin typeface="Arial"/>
                <a:ea typeface="+mn-lt"/>
                <a:cs typeface="+mn-lt"/>
              </a:rPr>
              <a:t>7. ROMANTICISMO</a:t>
            </a:r>
            <a:endParaRPr lang="es-ES" sz="2200" b="1" dirty="0">
              <a:latin typeface="Arial"/>
              <a:cs typeface="Arial"/>
            </a:endParaRPr>
          </a:p>
          <a:p>
            <a:r>
              <a:rPr lang="es-ES" sz="2200" b="1" dirty="0">
                <a:latin typeface="Arial"/>
                <a:ea typeface="+mn-lt"/>
                <a:cs typeface="+mn-lt"/>
              </a:rPr>
              <a:t>8. REALISMO</a:t>
            </a:r>
            <a:endParaRPr lang="es-ES" sz="2200" b="1" dirty="0">
              <a:latin typeface="Arial"/>
              <a:cs typeface="Arial"/>
            </a:endParaRPr>
          </a:p>
          <a:p>
            <a:r>
              <a:rPr lang="es-ES" sz="2200" b="1" dirty="0">
                <a:latin typeface="Arial"/>
                <a:ea typeface="+mn-lt"/>
                <a:cs typeface="+mn-lt"/>
              </a:rPr>
              <a:t>9. MODERNISMO</a:t>
            </a:r>
            <a:endParaRPr lang="es-ES" sz="2200" b="1" dirty="0">
              <a:latin typeface="Arial"/>
              <a:cs typeface="Arial"/>
            </a:endParaRPr>
          </a:p>
          <a:p>
            <a:r>
              <a:rPr lang="es-ES" sz="2200" b="1" dirty="0">
                <a:latin typeface="Arial"/>
                <a:ea typeface="+mn-lt"/>
                <a:cs typeface="+mn-lt"/>
              </a:rPr>
              <a:t>10. POSMODERNISMO</a:t>
            </a:r>
            <a:endParaRPr lang="es-ES" sz="2200" b="1" dirty="0">
              <a:latin typeface="Arial"/>
              <a:cs typeface="Arial"/>
            </a:endParaRPr>
          </a:p>
        </p:txBody>
      </p:sp>
    </p:spTree>
    <p:extLst>
      <p:ext uri="{BB962C8B-B14F-4D97-AF65-F5344CB8AC3E}">
        <p14:creationId xmlns:p14="http://schemas.microsoft.com/office/powerpoint/2010/main" val="97105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C00CA-DF00-4DAC-8ED5-A9E5EEDB24B4}"/>
              </a:ext>
            </a:extLst>
          </p:cNvPr>
          <p:cNvSpPr>
            <a:spLocks noGrp="1"/>
          </p:cNvSpPr>
          <p:nvPr>
            <p:ph type="title"/>
          </p:nvPr>
        </p:nvSpPr>
        <p:spPr/>
        <p:txBody>
          <a:bodyPr>
            <a:noAutofit/>
          </a:bodyPr>
          <a:lstStyle/>
          <a:p>
            <a:r>
              <a:rPr lang="es-ES" sz="5000" b="1">
                <a:latin typeface="Arial"/>
                <a:ea typeface="+mj-lt"/>
                <a:cs typeface="+mj-lt"/>
              </a:rPr>
              <a:t>Preclásico</a:t>
            </a:r>
            <a:endParaRPr lang="es-ES" sz="5000" b="1">
              <a:latin typeface="Arial"/>
              <a:cs typeface="Arial"/>
            </a:endParaRPr>
          </a:p>
        </p:txBody>
      </p:sp>
      <p:sp>
        <p:nvSpPr>
          <p:cNvPr id="3" name="Marcador de contenido 2">
            <a:extLst>
              <a:ext uri="{FF2B5EF4-FFF2-40B4-BE49-F238E27FC236}">
                <a16:creationId xmlns:a16="http://schemas.microsoft.com/office/drawing/2014/main" id="{59589F36-8F27-4E3D-B8DC-0AF300C56798}"/>
              </a:ext>
            </a:extLst>
          </p:cNvPr>
          <p:cNvSpPr>
            <a:spLocks noGrp="1"/>
          </p:cNvSpPr>
          <p:nvPr>
            <p:ph sz="half" idx="1"/>
          </p:nvPr>
        </p:nvSpPr>
        <p:spPr/>
        <p:txBody>
          <a:bodyPr vert="horz" lIns="91440" tIns="45720" rIns="91440" bIns="45720" rtlCol="0" anchor="t">
            <a:normAutofit/>
          </a:bodyPr>
          <a:lstStyle/>
          <a:p>
            <a:r>
              <a:rPr lang="es-ES" sz="2000" dirty="0">
                <a:latin typeface="Arial"/>
                <a:ea typeface="+mn-lt"/>
                <a:cs typeface="+mn-lt"/>
              </a:rPr>
              <a:t>Homero (Siglo VIII, se desconoce su fecha exacta de nacimiento)</a:t>
            </a:r>
            <a:endParaRPr lang="es-ES" sz="2000" dirty="0">
              <a:latin typeface="Arial"/>
              <a:cs typeface="Calibri" panose="020F0502020204030204"/>
            </a:endParaRPr>
          </a:p>
          <a:p>
            <a:endParaRPr lang="es-ES" sz="2000">
              <a:latin typeface="Arial"/>
              <a:cs typeface="Arial"/>
            </a:endParaRPr>
          </a:p>
          <a:p>
            <a:r>
              <a:rPr lang="es-ES" sz="2000" dirty="0">
                <a:latin typeface="Arial"/>
                <a:ea typeface="+mn-lt"/>
                <a:cs typeface="+mn-lt"/>
              </a:rPr>
              <a:t>Homero es el nombre dado al (aedo) a quien tradicionalmente se atribuye la autoría de los principales poemas épicos griegos: la Ilíada y la Odisea. </a:t>
            </a:r>
          </a:p>
          <a:p>
            <a:endParaRPr lang="es-ES" sz="2000">
              <a:latin typeface="Arial"/>
              <a:cs typeface="Calibri" panose="020F0502020204030204"/>
            </a:endParaRPr>
          </a:p>
          <a:p>
            <a:pPr lvl="4"/>
            <a:r>
              <a:rPr lang="es-ES" sz="2000" dirty="0">
                <a:latin typeface="Arial"/>
                <a:ea typeface="+mn-lt"/>
                <a:cs typeface="+mn-lt"/>
              </a:rPr>
              <a:t>Imagen y pequeña biografía tomados de </a:t>
            </a:r>
            <a:r>
              <a:rPr lang="es-ES" sz="2000" dirty="0">
                <a:latin typeface="Arial"/>
                <a:ea typeface="+mn-lt"/>
                <a:cs typeface="+mn-lt"/>
                <a:hlinkClick r:id="rId2"/>
              </a:rPr>
              <a:t>https://es.wikipedia.org/wiki/Homero</a:t>
            </a:r>
            <a:endParaRPr lang="es-ES" sz="2000">
              <a:latin typeface="Arial"/>
              <a:ea typeface="+mn-lt"/>
              <a:cs typeface="Arial"/>
            </a:endParaRPr>
          </a:p>
          <a:p>
            <a:pPr marL="1828800" lvl="4" indent="0">
              <a:buNone/>
            </a:pPr>
            <a:endParaRPr lang="es-ES" sz="2000" dirty="0">
              <a:latin typeface="Arial"/>
              <a:cs typeface="Calibri"/>
            </a:endParaRPr>
          </a:p>
        </p:txBody>
      </p:sp>
      <p:pic>
        <p:nvPicPr>
          <p:cNvPr id="5" name="Imagen 5">
            <a:extLst>
              <a:ext uri="{FF2B5EF4-FFF2-40B4-BE49-F238E27FC236}">
                <a16:creationId xmlns:a16="http://schemas.microsoft.com/office/drawing/2014/main" id="{0E6F53B5-B723-43AF-813D-AF94E410E216}"/>
              </a:ext>
            </a:extLst>
          </p:cNvPr>
          <p:cNvPicPr>
            <a:picLocks noGrp="1" noChangeAspect="1"/>
          </p:cNvPicPr>
          <p:nvPr>
            <p:ph sz="half" idx="2"/>
          </p:nvPr>
        </p:nvPicPr>
        <p:blipFill>
          <a:blip r:embed="rId3"/>
          <a:stretch>
            <a:fillRect/>
          </a:stretch>
        </p:blipFill>
        <p:spPr>
          <a:xfrm>
            <a:off x="1225670" y="4195749"/>
            <a:ext cx="1574321" cy="1983357"/>
          </a:xfrm>
        </p:spPr>
      </p:pic>
      <p:sp>
        <p:nvSpPr>
          <p:cNvPr id="6" name="CuadroTexto 5">
            <a:extLst>
              <a:ext uri="{FF2B5EF4-FFF2-40B4-BE49-F238E27FC236}">
                <a16:creationId xmlns:a16="http://schemas.microsoft.com/office/drawing/2014/main" id="{F521F432-1726-49FF-B0F7-02BD0F7CBF7C}"/>
              </a:ext>
            </a:extLst>
          </p:cNvPr>
          <p:cNvSpPr txBox="1"/>
          <p:nvPr/>
        </p:nvSpPr>
        <p:spPr>
          <a:xfrm>
            <a:off x="6032740" y="1705155"/>
            <a:ext cx="5331124"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s-ES" sz="2000">
                <a:latin typeface="Arial"/>
                <a:ea typeface="+mn-lt"/>
                <a:cs typeface="+mn-lt"/>
              </a:rPr>
              <a:t>Odisea </a:t>
            </a:r>
            <a:endParaRPr lang="es-ES" sz="2000">
              <a:latin typeface="Arial"/>
              <a:cs typeface="Arial"/>
            </a:endParaRPr>
          </a:p>
          <a:p>
            <a:pPr marL="342900" indent="-342900">
              <a:buFont typeface="Arial"/>
              <a:buChar char="•"/>
            </a:pPr>
            <a:endParaRPr lang="es-ES" sz="2000">
              <a:latin typeface="Arial"/>
              <a:ea typeface="+mn-lt"/>
              <a:cs typeface="+mn-lt"/>
            </a:endParaRPr>
          </a:p>
          <a:p>
            <a:pPr marL="342900" indent="-342900">
              <a:buFont typeface="Arial"/>
              <a:buChar char="•"/>
            </a:pPr>
            <a:r>
              <a:rPr lang="es-ES" sz="2000">
                <a:latin typeface="Arial"/>
                <a:ea typeface="+mn-lt"/>
                <a:cs typeface="+mn-lt"/>
              </a:rPr>
              <a:t>El poema es, junto a la Ilíada, uno de los primeros textos de la épica grecolatina y por tanto de la literatura occidental. Se cree que el poema original fue transmitido por vía oral durante siglos por (aedos) que recitaban el poema de memoria.</a:t>
            </a:r>
            <a:endParaRPr lang="es-ES" sz="2000">
              <a:latin typeface="Arial"/>
              <a:cs typeface="Arial"/>
            </a:endParaRPr>
          </a:p>
          <a:p>
            <a:pPr marL="342900" indent="-342900">
              <a:buFont typeface="Arial"/>
              <a:buChar char="•"/>
            </a:pPr>
            <a:endParaRPr lang="es-ES" sz="2000">
              <a:latin typeface="Arial"/>
              <a:ea typeface="+mn-lt"/>
              <a:cs typeface="+mn-lt"/>
            </a:endParaRPr>
          </a:p>
          <a:p>
            <a:pPr marL="342900" indent="-342900">
              <a:buFont typeface="Arial"/>
              <a:buChar char="•"/>
            </a:pPr>
            <a:endParaRPr lang="es-ES" sz="2000">
              <a:latin typeface="Arial"/>
              <a:ea typeface="+mn-lt"/>
              <a:cs typeface="+mn-lt"/>
            </a:endParaRPr>
          </a:p>
          <a:p>
            <a:pPr marL="342900" indent="-342900">
              <a:buFont typeface="Arial"/>
              <a:buChar char="•"/>
            </a:pPr>
            <a:endParaRPr lang="es-ES" sz="2000">
              <a:latin typeface="Arial"/>
              <a:ea typeface="+mn-lt"/>
              <a:cs typeface="+mn-lt"/>
            </a:endParaRPr>
          </a:p>
          <a:p>
            <a:pPr marL="342900" indent="-342900">
              <a:buFont typeface="Arial"/>
              <a:buChar char="•"/>
            </a:pPr>
            <a:endParaRPr lang="es-ES" sz="2000">
              <a:latin typeface="Arial"/>
              <a:ea typeface="+mn-lt"/>
              <a:cs typeface="+mn-lt"/>
            </a:endParaRPr>
          </a:p>
          <a:p>
            <a:pPr marL="342900" indent="-342900">
              <a:buFont typeface="Arial"/>
              <a:buChar char="•"/>
            </a:pPr>
            <a:endParaRPr lang="es-ES" sz="2000">
              <a:latin typeface="Arial"/>
              <a:ea typeface="+mn-lt"/>
              <a:cs typeface="+mn-lt"/>
            </a:endParaRPr>
          </a:p>
          <a:p>
            <a:pPr marL="2628900" lvl="5" indent="-342900">
              <a:buFont typeface="Arial"/>
              <a:buChar char="•"/>
            </a:pPr>
            <a:r>
              <a:rPr lang="es-ES" sz="2000">
                <a:latin typeface="Arial"/>
                <a:ea typeface="+mn-lt"/>
                <a:cs typeface="+mn-lt"/>
              </a:rPr>
              <a:t>Tomado de:  </a:t>
            </a:r>
            <a:r>
              <a:rPr lang="es-ES" sz="2000">
                <a:latin typeface="Arial"/>
                <a:ea typeface="+mn-lt"/>
                <a:cs typeface="+mn-lt"/>
                <a:hlinkClick r:id="rId4"/>
              </a:rPr>
              <a:t>https://es.wikipedia.org/wiki/Odisea</a:t>
            </a:r>
            <a:endParaRPr lang="es-ES" sz="2000">
              <a:latin typeface="Arial"/>
              <a:cs typeface="Arial"/>
            </a:endParaRPr>
          </a:p>
          <a:p>
            <a:pPr algn="l"/>
            <a:endParaRPr lang="es-ES">
              <a:cs typeface="Calibri"/>
            </a:endParaRPr>
          </a:p>
        </p:txBody>
      </p:sp>
      <p:pic>
        <p:nvPicPr>
          <p:cNvPr id="7" name="Imagen 7" descr="Mano sosteniendo un libro&#10;&#10;Descripción generada automáticamente">
            <a:extLst>
              <a:ext uri="{FF2B5EF4-FFF2-40B4-BE49-F238E27FC236}">
                <a16:creationId xmlns:a16="http://schemas.microsoft.com/office/drawing/2014/main" id="{66C542F2-A17F-4E6B-8520-7480D63511DE}"/>
              </a:ext>
            </a:extLst>
          </p:cNvPr>
          <p:cNvPicPr>
            <a:picLocks noChangeAspect="1"/>
          </p:cNvPicPr>
          <p:nvPr/>
        </p:nvPicPr>
        <p:blipFill>
          <a:blip r:embed="rId5"/>
          <a:stretch>
            <a:fillRect/>
          </a:stretch>
        </p:blipFill>
        <p:spPr>
          <a:xfrm>
            <a:off x="6501262" y="4349061"/>
            <a:ext cx="1748646" cy="2214293"/>
          </a:xfrm>
          <a:prstGeom prst="rect">
            <a:avLst/>
          </a:prstGeom>
        </p:spPr>
      </p:pic>
    </p:spTree>
    <p:extLst>
      <p:ext uri="{BB962C8B-B14F-4D97-AF65-F5344CB8AC3E}">
        <p14:creationId xmlns:p14="http://schemas.microsoft.com/office/powerpoint/2010/main" val="2933824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A168-208B-4CEE-A297-B742556FF733}"/>
              </a:ext>
            </a:extLst>
          </p:cNvPr>
          <p:cNvSpPr>
            <a:spLocks noGrp="1"/>
          </p:cNvSpPr>
          <p:nvPr>
            <p:ph type="title"/>
          </p:nvPr>
        </p:nvSpPr>
        <p:spPr/>
        <p:txBody>
          <a:bodyPr>
            <a:normAutofit/>
          </a:bodyPr>
          <a:lstStyle/>
          <a:p>
            <a:r>
              <a:rPr lang="es-ES" sz="5000" b="1">
                <a:latin typeface="Arial"/>
                <a:ea typeface="+mj-lt"/>
                <a:cs typeface="Arial"/>
              </a:rPr>
              <a:t>Clasicismo</a:t>
            </a:r>
            <a:endParaRPr lang="es-ES" sz="5000" b="1">
              <a:cs typeface="Calibri Light"/>
            </a:endParaRPr>
          </a:p>
        </p:txBody>
      </p:sp>
      <p:sp>
        <p:nvSpPr>
          <p:cNvPr id="3" name="Marcador de contenido 2">
            <a:extLst>
              <a:ext uri="{FF2B5EF4-FFF2-40B4-BE49-F238E27FC236}">
                <a16:creationId xmlns:a16="http://schemas.microsoft.com/office/drawing/2014/main" id="{4D1E8649-56AB-409E-B2A3-8B36C8D1BD03}"/>
              </a:ext>
            </a:extLst>
          </p:cNvPr>
          <p:cNvSpPr>
            <a:spLocks noGrp="1"/>
          </p:cNvSpPr>
          <p:nvPr>
            <p:ph sz="half" idx="1"/>
          </p:nvPr>
        </p:nvSpPr>
        <p:spPr/>
        <p:txBody>
          <a:bodyPr vert="horz" lIns="91440" tIns="45720" rIns="91440" bIns="45720" rtlCol="0" anchor="t">
            <a:normAutofit/>
          </a:bodyPr>
          <a:lstStyle/>
          <a:p>
            <a:r>
              <a:rPr lang="es-ES" sz="2000">
                <a:latin typeface="Arial"/>
                <a:ea typeface="+mn-lt"/>
                <a:cs typeface="+mn-lt"/>
              </a:rPr>
              <a:t>Sófocles (Colono 496 A.C – Atenas 406 A.C)</a:t>
            </a:r>
            <a:endParaRPr lang="es-ES" sz="2000">
              <a:latin typeface="Arial"/>
              <a:cs typeface="Calibri" panose="020F0502020204030204"/>
            </a:endParaRPr>
          </a:p>
          <a:p>
            <a:r>
              <a:rPr lang="es-ES" sz="2000">
                <a:latin typeface="Arial"/>
                <a:ea typeface="+mn-lt"/>
                <a:cs typeface="+mn-lt"/>
              </a:rPr>
              <a:t>Fue un poeta trágico griego. Autor de obras como Antígona y Edipo rey, se sitúa, junto con Esquilo y Eurípides, entre las figuras más destacadas de la tragedia griega.</a:t>
            </a:r>
            <a:endParaRPr lang="es-ES" sz="2000">
              <a:latin typeface="Arial"/>
              <a:cs typeface="Arial"/>
            </a:endParaRPr>
          </a:p>
          <a:p>
            <a:endParaRPr lang="es-ES" sz="2000">
              <a:latin typeface="Arial"/>
              <a:cs typeface="Arial"/>
            </a:endParaRPr>
          </a:p>
          <a:p>
            <a:endParaRPr lang="es-ES" sz="2000">
              <a:latin typeface="Arial"/>
              <a:cs typeface="Arial"/>
            </a:endParaRPr>
          </a:p>
          <a:p>
            <a:pPr lvl="5"/>
            <a:r>
              <a:rPr lang="es-ES" sz="2000">
                <a:latin typeface="Arial"/>
                <a:ea typeface="+mn-lt"/>
                <a:cs typeface="+mn-lt"/>
              </a:rPr>
              <a:t>Tomado de: </a:t>
            </a:r>
            <a:r>
              <a:rPr lang="es-ES" sz="2000">
                <a:latin typeface="Arial"/>
                <a:ea typeface="+mn-lt"/>
                <a:cs typeface="+mn-lt"/>
                <a:hlinkClick r:id="rId2"/>
              </a:rPr>
              <a:t>https://es.wikipedia.org/wiki/S%C3%B3focles</a:t>
            </a:r>
            <a:endParaRPr lang="es-ES" sz="2000">
              <a:latin typeface="Arial"/>
              <a:ea typeface="+mn-lt"/>
              <a:cs typeface="Arial"/>
            </a:endParaRPr>
          </a:p>
          <a:p>
            <a:pPr lvl="5"/>
            <a:endParaRPr lang="es-ES" sz="2000">
              <a:latin typeface="Arial"/>
              <a:cs typeface="Calibri"/>
            </a:endParaRPr>
          </a:p>
        </p:txBody>
      </p:sp>
      <p:pic>
        <p:nvPicPr>
          <p:cNvPr id="5" name="Imagen 5">
            <a:extLst>
              <a:ext uri="{FF2B5EF4-FFF2-40B4-BE49-F238E27FC236}">
                <a16:creationId xmlns:a16="http://schemas.microsoft.com/office/drawing/2014/main" id="{8BDD8A6C-4E13-4641-AA83-F8D13160E140}"/>
              </a:ext>
            </a:extLst>
          </p:cNvPr>
          <p:cNvPicPr>
            <a:picLocks noGrp="1" noChangeAspect="1"/>
          </p:cNvPicPr>
          <p:nvPr>
            <p:ph sz="half" idx="2"/>
          </p:nvPr>
        </p:nvPicPr>
        <p:blipFill>
          <a:blip r:embed="rId3"/>
          <a:stretch>
            <a:fillRect/>
          </a:stretch>
        </p:blipFill>
        <p:spPr>
          <a:xfrm>
            <a:off x="1159175" y="4058174"/>
            <a:ext cx="1534784" cy="2057221"/>
          </a:xfrm>
        </p:spPr>
      </p:pic>
      <p:sp>
        <p:nvSpPr>
          <p:cNvPr id="6" name="CuadroTexto 5">
            <a:extLst>
              <a:ext uri="{FF2B5EF4-FFF2-40B4-BE49-F238E27FC236}">
                <a16:creationId xmlns:a16="http://schemas.microsoft.com/office/drawing/2014/main" id="{03602B76-3FEA-4A37-A7F7-2E9F01EA7F9E}"/>
              </a:ext>
            </a:extLst>
          </p:cNvPr>
          <p:cNvSpPr txBox="1"/>
          <p:nvPr/>
        </p:nvSpPr>
        <p:spPr>
          <a:xfrm>
            <a:off x="6104626" y="1820174"/>
            <a:ext cx="520172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2000">
                <a:latin typeface="Arial"/>
                <a:ea typeface="+mn-lt"/>
                <a:cs typeface="+mn-lt"/>
              </a:rPr>
              <a:t>Edipo Rey</a:t>
            </a:r>
          </a:p>
          <a:p>
            <a:pPr marL="285750" indent="-285750">
              <a:buFont typeface="Arial"/>
              <a:buChar char="•"/>
            </a:pPr>
            <a:endParaRPr lang="es-ES" sz="2000">
              <a:latin typeface="Arial"/>
              <a:cs typeface="Calibri" panose="020F0502020204030204"/>
            </a:endParaRPr>
          </a:p>
          <a:p>
            <a:pPr marL="285750" indent="-285750">
              <a:buFont typeface="Arial"/>
              <a:buChar char="•"/>
            </a:pPr>
            <a:r>
              <a:rPr lang="es-ES" sz="2000">
                <a:latin typeface="Arial"/>
                <a:ea typeface="+mn-lt"/>
                <a:cs typeface="+mn-lt"/>
              </a:rPr>
              <a:t>Edipo relata a Yocasta cómo sus padres fueron Pólipo y Mérope, reyes de Corinto. Hace muchos años, en un banquete en Corinto, un hombre borracho acusó a Edipo de no ser el hijo de su padre. Edipo se fue a consultar el oráculo de Delfos y le preguntó al oráculo sobre su linaje.</a:t>
            </a:r>
            <a:endParaRPr lang="es-ES" sz="2000">
              <a:latin typeface="Arial"/>
              <a:cs typeface="Calibri" panose="020F0502020204030204"/>
            </a:endParaRPr>
          </a:p>
          <a:p>
            <a:pPr marL="2114550" lvl="4" indent="-285750">
              <a:buFont typeface="Arial"/>
              <a:buChar char="•"/>
            </a:pPr>
            <a:endParaRPr lang="es-ES" sz="2000">
              <a:latin typeface="Arial"/>
              <a:ea typeface="+mn-lt"/>
              <a:cs typeface="+mn-lt"/>
            </a:endParaRPr>
          </a:p>
          <a:p>
            <a:pPr marL="2114550" lvl="4" indent="-285750">
              <a:buFont typeface="Arial"/>
              <a:buChar char="•"/>
            </a:pPr>
            <a:r>
              <a:rPr lang="es-ES" sz="2000">
                <a:latin typeface="Arial"/>
                <a:ea typeface="+mn-lt"/>
                <a:cs typeface="+mn-lt"/>
              </a:rPr>
              <a:t>Tomado de: </a:t>
            </a:r>
            <a:r>
              <a:rPr lang="es-ES" sz="2000">
                <a:latin typeface="Arial"/>
                <a:ea typeface="+mn-lt"/>
                <a:cs typeface="+mn-lt"/>
                <a:hlinkClick r:id="rId4"/>
              </a:rPr>
              <a:t>https://es.wikipedia.org/wiki/Edipo_rey</a:t>
            </a:r>
            <a:endParaRPr lang="es-ES" sz="2000">
              <a:latin typeface="Arial"/>
              <a:ea typeface="+mn-lt"/>
              <a:cs typeface="+mn-lt"/>
            </a:endParaRPr>
          </a:p>
          <a:p>
            <a:pPr lvl="7">
              <a:buFont typeface="Arial"/>
            </a:pPr>
            <a:endParaRPr lang="es-ES" sz="2000">
              <a:latin typeface="Arial"/>
              <a:cs typeface="Calibri" panose="020F0502020204030204"/>
            </a:endParaRPr>
          </a:p>
        </p:txBody>
      </p:sp>
      <p:pic>
        <p:nvPicPr>
          <p:cNvPr id="8" name="Imagen 8" descr="Imagen que contiene pájaro, texto, tabla, café&#10;&#10;Descripción generada automáticamente">
            <a:extLst>
              <a:ext uri="{FF2B5EF4-FFF2-40B4-BE49-F238E27FC236}">
                <a16:creationId xmlns:a16="http://schemas.microsoft.com/office/drawing/2014/main" id="{5289DC24-F3F3-49ED-A4B3-D17DD5452F07}"/>
              </a:ext>
            </a:extLst>
          </p:cNvPr>
          <p:cNvPicPr>
            <a:picLocks noChangeAspect="1"/>
          </p:cNvPicPr>
          <p:nvPr/>
        </p:nvPicPr>
        <p:blipFill>
          <a:blip r:embed="rId5"/>
          <a:stretch>
            <a:fillRect/>
          </a:stretch>
        </p:blipFill>
        <p:spPr>
          <a:xfrm>
            <a:off x="6478438" y="4636470"/>
            <a:ext cx="1377350" cy="2042041"/>
          </a:xfrm>
          <a:prstGeom prst="rect">
            <a:avLst/>
          </a:prstGeom>
        </p:spPr>
      </p:pic>
    </p:spTree>
    <p:extLst>
      <p:ext uri="{BB962C8B-B14F-4D97-AF65-F5344CB8AC3E}">
        <p14:creationId xmlns:p14="http://schemas.microsoft.com/office/powerpoint/2010/main" val="2616305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21CA04-8E96-4373-96E1-E4CBE70EF9F5}"/>
              </a:ext>
            </a:extLst>
          </p:cNvPr>
          <p:cNvSpPr>
            <a:spLocks noGrp="1"/>
          </p:cNvSpPr>
          <p:nvPr>
            <p:ph type="title"/>
          </p:nvPr>
        </p:nvSpPr>
        <p:spPr/>
        <p:txBody>
          <a:bodyPr>
            <a:normAutofit/>
          </a:bodyPr>
          <a:lstStyle/>
          <a:p>
            <a:r>
              <a:rPr lang="es-ES" sz="5000" b="1" dirty="0">
                <a:latin typeface="Arial"/>
                <a:cs typeface="Calibri Light"/>
              </a:rPr>
              <a:t>Medieval</a:t>
            </a:r>
          </a:p>
        </p:txBody>
      </p:sp>
      <p:sp>
        <p:nvSpPr>
          <p:cNvPr id="3" name="Marcador de contenido 2">
            <a:extLst>
              <a:ext uri="{FF2B5EF4-FFF2-40B4-BE49-F238E27FC236}">
                <a16:creationId xmlns:a16="http://schemas.microsoft.com/office/drawing/2014/main" id="{1D5CF96D-F3FB-44DE-B20D-C9B8D270E4A3}"/>
              </a:ext>
            </a:extLst>
          </p:cNvPr>
          <p:cNvSpPr>
            <a:spLocks noGrp="1"/>
          </p:cNvSpPr>
          <p:nvPr>
            <p:ph sz="half" idx="1"/>
          </p:nvPr>
        </p:nvSpPr>
        <p:spPr/>
        <p:txBody>
          <a:bodyPr vert="horz" lIns="91440" tIns="45720" rIns="91440" bIns="45720" rtlCol="0" anchor="t">
            <a:noAutofit/>
          </a:bodyPr>
          <a:lstStyle/>
          <a:p>
            <a:r>
              <a:rPr lang="es-ES" sz="2000" dirty="0">
                <a:latin typeface="Arial"/>
                <a:ea typeface="+mn-lt"/>
                <a:cs typeface="+mn-lt"/>
              </a:rPr>
              <a:t>Dante Alighieri.</a:t>
            </a:r>
          </a:p>
          <a:p>
            <a:r>
              <a:rPr lang="es-ES" sz="2000" dirty="0">
                <a:latin typeface="Arial"/>
                <a:ea typeface="+mn-lt"/>
                <a:cs typeface="+mn-lt"/>
              </a:rPr>
              <a:t>Dante Alighieri, bautizado Durante di Alighieri deli Alighieri (Florencia, c. 29 de mayo de 1265-Rávena, 14 de septiembre de 1321), fue un poeta y escritor italiano, conocido por escribir la Divina comedia, una de las obras fundamentales de la transición del pensamiento medieval al renacentista y una de las cumbres de la literatura universal</a:t>
            </a:r>
          </a:p>
          <a:p>
            <a:pPr lvl="6"/>
            <a:r>
              <a:rPr lang="es-ES" sz="2000" dirty="0">
                <a:latin typeface="Arial"/>
                <a:cs typeface="Calibri" panose="020F0502020204030204"/>
              </a:rPr>
              <a:t>Tomado de </a:t>
            </a:r>
            <a:r>
              <a:rPr lang="es-ES" sz="2000" dirty="0">
                <a:ea typeface="+mn-lt"/>
                <a:cs typeface="+mn-lt"/>
                <a:hlinkClick r:id="rId2"/>
              </a:rPr>
              <a:t>https://datos.bne.es/persona/XX1153531.html</a:t>
            </a:r>
            <a:endParaRPr lang="es-ES" sz="2000" dirty="0">
              <a:latin typeface="Arial"/>
              <a:ea typeface="+mn-lt"/>
              <a:cs typeface="+mn-lt"/>
            </a:endParaRPr>
          </a:p>
          <a:p>
            <a:pPr lvl="6"/>
            <a:endParaRPr lang="es-ES" sz="2000" dirty="0">
              <a:latin typeface="Calibri"/>
              <a:ea typeface="+mn-lt"/>
              <a:cs typeface="+mn-lt"/>
            </a:endParaRPr>
          </a:p>
          <a:p>
            <a:pPr marL="2743200" lvl="6" indent="0">
              <a:buNone/>
            </a:pPr>
            <a:endParaRPr lang="es-ES" sz="2000" dirty="0">
              <a:latin typeface="Calibri"/>
              <a:cs typeface="Calibri" panose="020F0502020204030204"/>
            </a:endParaRPr>
          </a:p>
        </p:txBody>
      </p:sp>
      <p:sp>
        <p:nvSpPr>
          <p:cNvPr id="4" name="Marcador de contenido 3">
            <a:extLst>
              <a:ext uri="{FF2B5EF4-FFF2-40B4-BE49-F238E27FC236}">
                <a16:creationId xmlns:a16="http://schemas.microsoft.com/office/drawing/2014/main" id="{953D448A-8D95-4972-8529-40F5ADC35BC2}"/>
              </a:ext>
            </a:extLst>
          </p:cNvPr>
          <p:cNvSpPr>
            <a:spLocks noGrp="1"/>
          </p:cNvSpPr>
          <p:nvPr>
            <p:ph sz="half" idx="2"/>
          </p:nvPr>
        </p:nvSpPr>
        <p:spPr/>
        <p:txBody>
          <a:bodyPr vert="horz" lIns="91440" tIns="45720" rIns="91440" bIns="45720" rtlCol="0" anchor="t">
            <a:normAutofit fontScale="92500" lnSpcReduction="10000"/>
          </a:bodyPr>
          <a:lstStyle/>
          <a:p>
            <a:r>
              <a:rPr lang="es-ES" sz="2000" dirty="0">
                <a:latin typeface="Arial"/>
                <a:cs typeface="Calibri"/>
              </a:rPr>
              <a:t>La divina comedia</a:t>
            </a:r>
          </a:p>
          <a:p>
            <a:r>
              <a:rPr lang="es-ES" sz="2000" dirty="0">
                <a:latin typeface="Arial"/>
                <a:ea typeface="+mn-lt"/>
                <a:cs typeface="+mn-lt"/>
              </a:rPr>
              <a:t>La Divina Comedia relata el viaje de Dante por el Infierno, el Purgatorio y el Paraíso, guiado por el poeta romano Virgilio. El poema comienza con el encuentro de Virgilio con Dante, que se ha perdido en una selva y tropieza con bestias salvajes. Virgilio le confiesa al poeta que ha venido en nombre de Beatriz, una dama virtuosa, y lo conduce por un largo camino de redención que comienza en el Averno.</a:t>
            </a:r>
          </a:p>
          <a:p>
            <a:pPr lvl="6"/>
            <a:r>
              <a:rPr lang="es-ES" sz="2000" dirty="0">
                <a:latin typeface="Arial"/>
                <a:cs typeface="Calibri"/>
              </a:rPr>
              <a:t>Tomado de </a:t>
            </a:r>
            <a:r>
              <a:rPr lang="es-ES" sz="2000" dirty="0">
                <a:ea typeface="+mn-lt"/>
                <a:cs typeface="+mn-lt"/>
                <a:hlinkClick r:id="rId3"/>
              </a:rPr>
              <a:t>https://www.biografiasyvidas.com/monografia/dante/divina_comedia.html</a:t>
            </a:r>
          </a:p>
          <a:p>
            <a:pPr marL="2743200" lvl="6" indent="0">
              <a:buNone/>
            </a:pPr>
            <a:endParaRPr lang="es-ES" sz="2000" dirty="0">
              <a:ea typeface="+mn-lt"/>
              <a:cs typeface="+mn-lt"/>
            </a:endParaRPr>
          </a:p>
        </p:txBody>
      </p:sp>
      <p:pic>
        <p:nvPicPr>
          <p:cNvPr id="6" name="Imagen 6">
            <a:extLst>
              <a:ext uri="{FF2B5EF4-FFF2-40B4-BE49-F238E27FC236}">
                <a16:creationId xmlns:a16="http://schemas.microsoft.com/office/drawing/2014/main" id="{EDA5A87D-84C7-42E3-AE42-3F33732AE8FA}"/>
              </a:ext>
            </a:extLst>
          </p:cNvPr>
          <p:cNvPicPr>
            <a:picLocks noChangeAspect="1"/>
          </p:cNvPicPr>
          <p:nvPr/>
        </p:nvPicPr>
        <p:blipFill>
          <a:blip r:embed="rId4"/>
          <a:stretch>
            <a:fillRect/>
          </a:stretch>
        </p:blipFill>
        <p:spPr>
          <a:xfrm>
            <a:off x="1187570" y="4812638"/>
            <a:ext cx="2254370" cy="1603440"/>
          </a:xfrm>
          <a:prstGeom prst="rect">
            <a:avLst/>
          </a:prstGeom>
        </p:spPr>
      </p:pic>
      <p:pic>
        <p:nvPicPr>
          <p:cNvPr id="7" name="Imagen 7">
            <a:extLst>
              <a:ext uri="{FF2B5EF4-FFF2-40B4-BE49-F238E27FC236}">
                <a16:creationId xmlns:a16="http://schemas.microsoft.com/office/drawing/2014/main" id="{30AFB0DE-C81C-4E3D-BE96-EB0A5ED1E538}"/>
              </a:ext>
            </a:extLst>
          </p:cNvPr>
          <p:cNvPicPr>
            <a:picLocks noChangeAspect="1"/>
          </p:cNvPicPr>
          <p:nvPr/>
        </p:nvPicPr>
        <p:blipFill>
          <a:blip r:embed="rId5"/>
          <a:stretch>
            <a:fillRect/>
          </a:stretch>
        </p:blipFill>
        <p:spPr>
          <a:xfrm>
            <a:off x="6924135" y="4488815"/>
            <a:ext cx="1607390" cy="2251089"/>
          </a:xfrm>
          <a:prstGeom prst="rect">
            <a:avLst/>
          </a:prstGeom>
        </p:spPr>
      </p:pic>
    </p:spTree>
    <p:extLst>
      <p:ext uri="{BB962C8B-B14F-4D97-AF65-F5344CB8AC3E}">
        <p14:creationId xmlns:p14="http://schemas.microsoft.com/office/powerpoint/2010/main" val="4236780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D30DA1-CC5C-4020-939E-0FF1D05D74FF}"/>
              </a:ext>
            </a:extLst>
          </p:cNvPr>
          <p:cNvSpPr>
            <a:spLocks noGrp="1"/>
          </p:cNvSpPr>
          <p:nvPr>
            <p:ph type="title"/>
          </p:nvPr>
        </p:nvSpPr>
        <p:spPr/>
        <p:txBody>
          <a:bodyPr>
            <a:normAutofit/>
          </a:bodyPr>
          <a:lstStyle/>
          <a:p>
            <a:r>
              <a:rPr lang="es-ES" sz="5000" b="1" dirty="0">
                <a:latin typeface="Arial"/>
                <a:cs typeface="Calibri Light"/>
              </a:rPr>
              <a:t>Renacimiento</a:t>
            </a:r>
          </a:p>
        </p:txBody>
      </p:sp>
      <p:sp>
        <p:nvSpPr>
          <p:cNvPr id="3" name="Marcador de contenido 2">
            <a:extLst>
              <a:ext uri="{FF2B5EF4-FFF2-40B4-BE49-F238E27FC236}">
                <a16:creationId xmlns:a16="http://schemas.microsoft.com/office/drawing/2014/main" id="{BFC0B198-3EFE-4AC9-B2D9-5D1D53A05E41}"/>
              </a:ext>
            </a:extLst>
          </p:cNvPr>
          <p:cNvSpPr>
            <a:spLocks noGrp="1"/>
          </p:cNvSpPr>
          <p:nvPr>
            <p:ph sz="half" idx="1"/>
          </p:nvPr>
        </p:nvSpPr>
        <p:spPr/>
        <p:txBody>
          <a:bodyPr vert="horz" lIns="91440" tIns="45720" rIns="91440" bIns="45720" rtlCol="0" anchor="t">
            <a:normAutofit lnSpcReduction="10000"/>
          </a:bodyPr>
          <a:lstStyle/>
          <a:p>
            <a:r>
              <a:rPr lang="es-ES" sz="2000" dirty="0">
                <a:latin typeface="Arial"/>
                <a:cs typeface="Arial"/>
              </a:rPr>
              <a:t>Nicolás Maquiavelo</a:t>
            </a:r>
          </a:p>
          <a:p>
            <a:r>
              <a:rPr lang="es-ES" sz="2000" dirty="0">
                <a:latin typeface="Arial"/>
                <a:ea typeface="+mn-lt"/>
                <a:cs typeface="+mn-lt"/>
              </a:rPr>
              <a:t>Nicolas Maquiavelo nació el 3 de mayo de 1469 y Murió el 21 de junio de 1527. Fue un diplomático, Funcionario, Filosofo político y Escritor en italiano. Es considerado padre de la Ciencia Política Moderna. Se educo en la universidad de Florencia.</a:t>
            </a:r>
          </a:p>
          <a:p>
            <a:pPr lvl="6"/>
            <a:r>
              <a:rPr lang="es-ES" sz="2000" dirty="0">
                <a:latin typeface="Arial"/>
                <a:cs typeface="Calibri"/>
              </a:rPr>
              <a:t>Tomado de </a:t>
            </a:r>
            <a:r>
              <a:rPr lang="es-ES" sz="2000" dirty="0">
                <a:latin typeface="Arial"/>
                <a:ea typeface="+mn-lt"/>
                <a:cs typeface="+mn-lt"/>
                <a:hlinkClick r:id="rId2"/>
              </a:rPr>
              <a:t>https://es.wikipedia.org/wiki/Nicol%C3%A1s_Maquiavelo</a:t>
            </a:r>
            <a:endParaRPr lang="es-ES" sz="2000" dirty="0">
              <a:latin typeface="Arial"/>
              <a:ea typeface="+mn-lt"/>
              <a:cs typeface="+mn-lt"/>
            </a:endParaRPr>
          </a:p>
          <a:p>
            <a:pPr marL="2743200" lvl="6" indent="0">
              <a:buNone/>
            </a:pPr>
            <a:endParaRPr lang="es-ES" sz="2000" dirty="0">
              <a:latin typeface="Arial"/>
              <a:cs typeface="Calibri"/>
            </a:endParaRPr>
          </a:p>
        </p:txBody>
      </p:sp>
      <p:sp>
        <p:nvSpPr>
          <p:cNvPr id="4" name="Marcador de contenido 3">
            <a:extLst>
              <a:ext uri="{FF2B5EF4-FFF2-40B4-BE49-F238E27FC236}">
                <a16:creationId xmlns:a16="http://schemas.microsoft.com/office/drawing/2014/main" id="{E5EA0CC1-C9DC-4983-9CD5-00CCE92014D5}"/>
              </a:ext>
            </a:extLst>
          </p:cNvPr>
          <p:cNvSpPr>
            <a:spLocks noGrp="1"/>
          </p:cNvSpPr>
          <p:nvPr>
            <p:ph sz="half" idx="2"/>
          </p:nvPr>
        </p:nvSpPr>
        <p:spPr/>
        <p:txBody>
          <a:bodyPr vert="horz" lIns="91440" tIns="45720" rIns="91440" bIns="45720" rtlCol="0" anchor="t">
            <a:normAutofit lnSpcReduction="10000"/>
          </a:bodyPr>
          <a:lstStyle/>
          <a:p>
            <a:r>
              <a:rPr lang="es-ES" sz="2000" dirty="0">
                <a:latin typeface="Arial"/>
                <a:cs typeface="Calibri"/>
              </a:rPr>
              <a:t>El príncipe</a:t>
            </a:r>
          </a:p>
          <a:p>
            <a:r>
              <a:rPr lang="es-ES" sz="2000" i="1" dirty="0">
                <a:latin typeface="Arial"/>
                <a:ea typeface="+mn-lt"/>
                <a:cs typeface="+mn-lt"/>
              </a:rPr>
              <a:t>El príncipe</a:t>
            </a:r>
            <a:r>
              <a:rPr lang="es-ES" sz="2000" dirty="0">
                <a:latin typeface="Arial"/>
                <a:ea typeface="+mn-lt"/>
                <a:cs typeface="+mn-lt"/>
              </a:rPr>
              <a:t>, publicado póstumamente en 1531, </a:t>
            </a:r>
            <a:r>
              <a:rPr lang="es-ES" sz="2000" b="1" dirty="0">
                <a:latin typeface="Arial"/>
                <a:ea typeface="+mn-lt"/>
                <a:cs typeface="+mn-lt"/>
              </a:rPr>
              <a:t>es un tratado de doctrina política escrito por Nicolás Maquiavelo</a:t>
            </a:r>
            <a:r>
              <a:rPr lang="es-ES" sz="2000" dirty="0">
                <a:latin typeface="Arial"/>
                <a:ea typeface="+mn-lt"/>
                <a:cs typeface="+mn-lt"/>
              </a:rPr>
              <a:t>, escritor, diplomático y filósofo político italiano de la época renacentista. La obra estaba dirigida a Lorenzo de Medici. En el libro se explica el cómo actuar y que hacer para poder unificar a Italia y sacarla de su gran crisis.</a:t>
            </a:r>
          </a:p>
          <a:p>
            <a:pPr lvl="5"/>
            <a:r>
              <a:rPr lang="es-ES" sz="2000" dirty="0">
                <a:latin typeface="Arial"/>
                <a:cs typeface="Calibri"/>
              </a:rPr>
              <a:t>Tomado de </a:t>
            </a:r>
            <a:r>
              <a:rPr lang="es-ES" sz="2000" dirty="0">
                <a:ea typeface="+mn-lt"/>
                <a:cs typeface="+mn-lt"/>
                <a:hlinkClick r:id="rId3"/>
              </a:rPr>
              <a:t>https://www.culturagenial.com/es/libro-el-principe-de-nicolas-maquiavelo/</a:t>
            </a:r>
            <a:endParaRPr lang="es-ES" sz="2000" dirty="0">
              <a:latin typeface="Arial"/>
              <a:ea typeface="+mn-lt"/>
              <a:cs typeface="+mn-lt"/>
            </a:endParaRPr>
          </a:p>
        </p:txBody>
      </p:sp>
      <p:pic>
        <p:nvPicPr>
          <p:cNvPr id="5" name="Imagen 5">
            <a:extLst>
              <a:ext uri="{FF2B5EF4-FFF2-40B4-BE49-F238E27FC236}">
                <a16:creationId xmlns:a16="http://schemas.microsoft.com/office/drawing/2014/main" id="{7F7E67E1-6953-49A8-94A6-6B77C6E40AC1}"/>
              </a:ext>
            </a:extLst>
          </p:cNvPr>
          <p:cNvPicPr>
            <a:picLocks noChangeAspect="1"/>
          </p:cNvPicPr>
          <p:nvPr/>
        </p:nvPicPr>
        <p:blipFill>
          <a:blip r:embed="rId4"/>
          <a:stretch>
            <a:fillRect/>
          </a:stretch>
        </p:blipFill>
        <p:spPr>
          <a:xfrm>
            <a:off x="1184334" y="4093413"/>
            <a:ext cx="1944539" cy="2409287"/>
          </a:xfrm>
          <a:prstGeom prst="rect">
            <a:avLst/>
          </a:prstGeom>
        </p:spPr>
      </p:pic>
      <p:pic>
        <p:nvPicPr>
          <p:cNvPr id="6" name="Imagen 6" descr="Imagen que contiene Texto&#10;&#10;Descripción generada automáticamente">
            <a:extLst>
              <a:ext uri="{FF2B5EF4-FFF2-40B4-BE49-F238E27FC236}">
                <a16:creationId xmlns:a16="http://schemas.microsoft.com/office/drawing/2014/main" id="{0EE3F9E1-9800-45AF-9AD3-9B705B9744D3}"/>
              </a:ext>
            </a:extLst>
          </p:cNvPr>
          <p:cNvPicPr>
            <a:picLocks noChangeAspect="1"/>
          </p:cNvPicPr>
          <p:nvPr/>
        </p:nvPicPr>
        <p:blipFill>
          <a:blip r:embed="rId5"/>
          <a:stretch>
            <a:fillRect/>
          </a:stretch>
        </p:blipFill>
        <p:spPr>
          <a:xfrm>
            <a:off x="6788719" y="4570382"/>
            <a:ext cx="1461280" cy="2044821"/>
          </a:xfrm>
          <a:prstGeom prst="rect">
            <a:avLst/>
          </a:prstGeom>
        </p:spPr>
      </p:pic>
    </p:spTree>
    <p:extLst>
      <p:ext uri="{BB962C8B-B14F-4D97-AF65-F5344CB8AC3E}">
        <p14:creationId xmlns:p14="http://schemas.microsoft.com/office/powerpoint/2010/main" val="33466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2133A2-F982-485C-837A-8514E126C96D}"/>
              </a:ext>
            </a:extLst>
          </p:cNvPr>
          <p:cNvSpPr>
            <a:spLocks noGrp="1"/>
          </p:cNvSpPr>
          <p:nvPr>
            <p:ph type="title"/>
          </p:nvPr>
        </p:nvSpPr>
        <p:spPr/>
        <p:txBody>
          <a:bodyPr>
            <a:normAutofit/>
          </a:bodyPr>
          <a:lstStyle/>
          <a:p>
            <a:r>
              <a:rPr lang="es-ES" sz="6000" b="1">
                <a:latin typeface="Arial"/>
                <a:ea typeface="+mj-lt"/>
                <a:cs typeface="+mj-lt"/>
              </a:rPr>
              <a:t>Barroco</a:t>
            </a:r>
            <a:endParaRPr lang="es-ES" sz="6000">
              <a:cs typeface="Calibri Light"/>
            </a:endParaRPr>
          </a:p>
        </p:txBody>
      </p:sp>
      <p:sp>
        <p:nvSpPr>
          <p:cNvPr id="3" name="Marcador de contenido 2">
            <a:extLst>
              <a:ext uri="{FF2B5EF4-FFF2-40B4-BE49-F238E27FC236}">
                <a16:creationId xmlns:a16="http://schemas.microsoft.com/office/drawing/2014/main" id="{82EF771C-F269-4675-9D5F-0393DE89E8F6}"/>
              </a:ext>
            </a:extLst>
          </p:cNvPr>
          <p:cNvSpPr>
            <a:spLocks noGrp="1"/>
          </p:cNvSpPr>
          <p:nvPr>
            <p:ph sz="half" idx="1"/>
          </p:nvPr>
        </p:nvSpPr>
        <p:spPr/>
        <p:txBody>
          <a:bodyPr vert="horz" lIns="91440" tIns="45720" rIns="91440" bIns="45720" rtlCol="0" anchor="t">
            <a:normAutofit/>
          </a:bodyPr>
          <a:lstStyle/>
          <a:p>
            <a:r>
              <a:rPr lang="es-ES" sz="2000">
                <a:latin typeface="Arial"/>
                <a:ea typeface="+mn-lt"/>
                <a:cs typeface="+mn-lt"/>
              </a:rPr>
              <a:t>Miguel De Cervantes|</a:t>
            </a:r>
            <a:endParaRPr lang="es-ES" sz="2000">
              <a:latin typeface="Arial"/>
              <a:cs typeface="Calibri" panose="020F0502020204030204"/>
            </a:endParaRPr>
          </a:p>
          <a:p>
            <a:r>
              <a:rPr lang="es-ES" sz="2000">
                <a:latin typeface="Arial"/>
                <a:ea typeface="+mn-lt"/>
                <a:cs typeface="+mn-lt"/>
              </a:rPr>
              <a:t>Miguel de Cervantes Saavedra fue un novelista, poeta, dramaturgo y soldado español. Es ampliamente considerado una de las máximas figuras de la literatura española. Nació el 29 de septiembre de 1547 y murió el 22 de abril de 1616.</a:t>
            </a:r>
            <a:endParaRPr lang="es-ES" sz="2000">
              <a:latin typeface="Arial"/>
              <a:cs typeface="Calibri"/>
            </a:endParaRPr>
          </a:p>
          <a:p>
            <a:pPr lvl="5"/>
            <a:endParaRPr lang="es-ES" sz="2000">
              <a:latin typeface="Arial"/>
              <a:ea typeface="+mn-lt"/>
              <a:cs typeface="+mn-lt"/>
            </a:endParaRPr>
          </a:p>
          <a:p>
            <a:pPr lvl="5"/>
            <a:r>
              <a:rPr lang="es-ES" sz="2000">
                <a:latin typeface="Arial"/>
                <a:ea typeface="+mn-lt"/>
                <a:cs typeface="+mn-lt"/>
              </a:rPr>
              <a:t>Imagen y Pequeña Biografía tomados de </a:t>
            </a:r>
            <a:r>
              <a:rPr lang="es-ES" sz="2000">
                <a:ea typeface="+mn-lt"/>
                <a:cs typeface="+mn-lt"/>
                <a:hlinkClick r:id="rId2"/>
              </a:rPr>
              <a:t>https://es.wikipedia.org/wiki/Miguel_de_Cervantes</a:t>
            </a:r>
            <a:endParaRPr lang="es-ES" sz="2000">
              <a:latin typeface="Arial"/>
              <a:ea typeface="+mn-lt"/>
              <a:cs typeface="Arial"/>
            </a:endParaRPr>
          </a:p>
          <a:p>
            <a:pPr lvl="4"/>
            <a:endParaRPr lang="es-ES" sz="1000">
              <a:latin typeface="Arial"/>
              <a:cs typeface="Arial"/>
            </a:endParaRPr>
          </a:p>
        </p:txBody>
      </p:sp>
      <p:pic>
        <p:nvPicPr>
          <p:cNvPr id="6" name="Imagen 6">
            <a:extLst>
              <a:ext uri="{FF2B5EF4-FFF2-40B4-BE49-F238E27FC236}">
                <a16:creationId xmlns:a16="http://schemas.microsoft.com/office/drawing/2014/main" id="{636CC29C-913A-441B-B158-BD27004ABD75}"/>
              </a:ext>
            </a:extLst>
          </p:cNvPr>
          <p:cNvPicPr>
            <a:picLocks noGrp="1" noChangeAspect="1"/>
          </p:cNvPicPr>
          <p:nvPr>
            <p:ph sz="half" idx="2"/>
          </p:nvPr>
        </p:nvPicPr>
        <p:blipFill>
          <a:blip r:embed="rId3"/>
          <a:stretch>
            <a:fillRect/>
          </a:stretch>
        </p:blipFill>
        <p:spPr>
          <a:xfrm>
            <a:off x="1101665" y="4005157"/>
            <a:ext cx="1822331" cy="2407669"/>
          </a:xfrm>
        </p:spPr>
      </p:pic>
      <p:sp>
        <p:nvSpPr>
          <p:cNvPr id="7" name="CuadroTexto 6">
            <a:extLst>
              <a:ext uri="{FF2B5EF4-FFF2-40B4-BE49-F238E27FC236}">
                <a16:creationId xmlns:a16="http://schemas.microsoft.com/office/drawing/2014/main" id="{1155A840-D39C-41C5-8F4E-86BAF1362DA6}"/>
              </a:ext>
            </a:extLst>
          </p:cNvPr>
          <p:cNvSpPr txBox="1"/>
          <p:nvPr/>
        </p:nvSpPr>
        <p:spPr>
          <a:xfrm>
            <a:off x="6032740" y="1820174"/>
            <a:ext cx="5331124"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s-ES" sz="2000">
                <a:latin typeface="Arial"/>
                <a:ea typeface="+mn-lt"/>
                <a:cs typeface="+mn-lt"/>
              </a:rPr>
              <a:t>Don quijote de la mancha.</a:t>
            </a:r>
            <a:endParaRPr lang="es-ES" sz="2000">
              <a:latin typeface="Arial"/>
              <a:cs typeface="Arial"/>
            </a:endParaRPr>
          </a:p>
          <a:p>
            <a:pPr marL="342900" indent="-342900">
              <a:buFont typeface="Arial"/>
              <a:buChar char="•"/>
            </a:pPr>
            <a:r>
              <a:rPr lang="es-ES" sz="2000">
                <a:latin typeface="Arial"/>
                <a:ea typeface="+mn-lt"/>
                <a:cs typeface="+mn-lt"/>
              </a:rPr>
              <a:t>El ingenioso hidalgo don Quijote de la Mancha narra las aventuras de Alonso Quijano, un hidalgo pobre que de tanto leer novelas de caballería acaba enloqueciendo y creyendo ser un caballero andante, nombrándose a sí mismo como don Quijote de la Mancha.</a:t>
            </a:r>
            <a:endParaRPr lang="es-ES" sz="2000">
              <a:latin typeface="Arial"/>
              <a:cs typeface="Arial"/>
            </a:endParaRPr>
          </a:p>
          <a:p>
            <a:pPr marL="2628900" lvl="5" indent="-342900">
              <a:buFont typeface="Arial"/>
              <a:buChar char="•"/>
            </a:pPr>
            <a:endParaRPr lang="es-ES" sz="2000">
              <a:latin typeface="Arial"/>
              <a:ea typeface="+mn-lt"/>
              <a:cs typeface="+mn-lt"/>
            </a:endParaRPr>
          </a:p>
          <a:p>
            <a:pPr marL="2628900" lvl="5" indent="-342900">
              <a:buFont typeface="Arial"/>
              <a:buChar char="•"/>
            </a:pPr>
            <a:r>
              <a:rPr lang="es-ES" sz="2000">
                <a:latin typeface="Arial"/>
                <a:ea typeface="+mn-lt"/>
                <a:cs typeface="+mn-lt"/>
              </a:rPr>
              <a:t>Tomado de: </a:t>
            </a:r>
            <a:r>
              <a:rPr lang="es-ES" sz="2000">
                <a:latin typeface="Arial"/>
                <a:ea typeface="+mn-lt"/>
                <a:cs typeface="+mn-lt"/>
                <a:hlinkClick r:id="rId4"/>
              </a:rPr>
              <a:t>https://es.wikipedia.org/wiki/Don_Quijote_de_la_Mancha</a:t>
            </a:r>
            <a:endParaRPr lang="es-ES" sz="2000">
              <a:latin typeface="Arial"/>
              <a:ea typeface="+mn-lt"/>
              <a:cs typeface="Arial"/>
            </a:endParaRPr>
          </a:p>
          <a:p>
            <a:pPr lvl="3"/>
            <a:endParaRPr lang="es-ES" sz="2000">
              <a:latin typeface="Arial"/>
              <a:cs typeface="Calibri"/>
            </a:endParaRPr>
          </a:p>
        </p:txBody>
      </p:sp>
      <p:pic>
        <p:nvPicPr>
          <p:cNvPr id="8" name="Imagen 8" descr="Diagrama&#10;&#10;Descripción generada automáticamente">
            <a:extLst>
              <a:ext uri="{FF2B5EF4-FFF2-40B4-BE49-F238E27FC236}">
                <a16:creationId xmlns:a16="http://schemas.microsoft.com/office/drawing/2014/main" id="{7F3D8A14-29C8-45E7-9956-EDC88EB3E71F}"/>
              </a:ext>
            </a:extLst>
          </p:cNvPr>
          <p:cNvPicPr>
            <a:picLocks noChangeAspect="1"/>
          </p:cNvPicPr>
          <p:nvPr/>
        </p:nvPicPr>
        <p:blipFill>
          <a:blip r:embed="rId5"/>
          <a:stretch>
            <a:fillRect/>
          </a:stretch>
        </p:blipFill>
        <p:spPr>
          <a:xfrm>
            <a:off x="6515639" y="4337200"/>
            <a:ext cx="1619250" cy="2381790"/>
          </a:xfrm>
          <a:prstGeom prst="rect">
            <a:avLst/>
          </a:prstGeom>
        </p:spPr>
      </p:pic>
    </p:spTree>
    <p:extLst>
      <p:ext uri="{BB962C8B-B14F-4D97-AF65-F5344CB8AC3E}">
        <p14:creationId xmlns:p14="http://schemas.microsoft.com/office/powerpoint/2010/main" val="39223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3875D-71C3-41C8-B690-5E8851E17932}"/>
              </a:ext>
            </a:extLst>
          </p:cNvPr>
          <p:cNvSpPr>
            <a:spLocks noGrp="1"/>
          </p:cNvSpPr>
          <p:nvPr>
            <p:ph type="title"/>
          </p:nvPr>
        </p:nvSpPr>
        <p:spPr/>
        <p:txBody>
          <a:bodyPr/>
          <a:lstStyle/>
          <a:p>
            <a:r>
              <a:rPr lang="es-ES" sz="5000" b="1">
                <a:latin typeface="Arial"/>
                <a:ea typeface="+mj-lt"/>
                <a:cs typeface="+mj-lt"/>
              </a:rPr>
              <a:t>Neoclasicismo.</a:t>
            </a:r>
            <a:endParaRPr lang="es-ES" sz="5000" b="1">
              <a:latin typeface="Arial"/>
              <a:cs typeface="Arial"/>
            </a:endParaRPr>
          </a:p>
        </p:txBody>
      </p:sp>
      <p:sp>
        <p:nvSpPr>
          <p:cNvPr id="3" name="Marcador de contenido 2">
            <a:extLst>
              <a:ext uri="{FF2B5EF4-FFF2-40B4-BE49-F238E27FC236}">
                <a16:creationId xmlns:a16="http://schemas.microsoft.com/office/drawing/2014/main" id="{06F99CE7-56BE-4E82-BF03-D89B3B24A5D5}"/>
              </a:ext>
            </a:extLst>
          </p:cNvPr>
          <p:cNvSpPr>
            <a:spLocks noGrp="1"/>
          </p:cNvSpPr>
          <p:nvPr>
            <p:ph sz="half" idx="1"/>
          </p:nvPr>
        </p:nvSpPr>
        <p:spPr/>
        <p:txBody>
          <a:bodyPr vert="horz" lIns="91440" tIns="45720" rIns="91440" bIns="45720" rtlCol="0" anchor="t">
            <a:normAutofit/>
          </a:bodyPr>
          <a:lstStyle/>
          <a:p>
            <a:r>
              <a:rPr lang="es-ES" sz="2000" dirty="0">
                <a:latin typeface="Arial"/>
                <a:ea typeface="+mn-lt"/>
                <a:cs typeface="+mn-lt"/>
              </a:rPr>
              <a:t>Rafael Landívar.</a:t>
            </a:r>
            <a:endParaRPr lang="es-ES" sz="2000" dirty="0">
              <a:latin typeface="Arial"/>
              <a:cs typeface="Calibri"/>
            </a:endParaRPr>
          </a:p>
          <a:p>
            <a:endParaRPr lang="es-ES" sz="2000">
              <a:latin typeface="Arial"/>
              <a:cs typeface="Calibri"/>
            </a:endParaRPr>
          </a:p>
          <a:p>
            <a:r>
              <a:rPr lang="es-ES" sz="2000" dirty="0">
                <a:latin typeface="Arial"/>
                <a:ea typeface="+mn-lt"/>
                <a:cs typeface="+mn-lt"/>
              </a:rPr>
              <a:t>Rafael Landívar, S.J. fue un poeta y sacerdote jesuita guatemalteco. Graduado de doctor en filosofía a los dieciséis años, rector del Colegio San Borja</a:t>
            </a:r>
            <a:r>
              <a:rPr lang="es-ES" sz="2000" dirty="0">
                <a:latin typeface="Calibri"/>
                <a:ea typeface="+mn-lt"/>
                <a:cs typeface="+mn-lt"/>
              </a:rPr>
              <a:t>, Nació el 27 de octubre de </a:t>
            </a:r>
            <a:r>
              <a:rPr lang="es-ES" sz="2000" dirty="0">
                <a:latin typeface="Arial"/>
                <a:ea typeface="+mn-lt"/>
                <a:cs typeface="+mn-lt"/>
              </a:rPr>
              <a:t>1731 y murió el 27 de septiembre de 1793.</a:t>
            </a:r>
            <a:endParaRPr lang="es-ES" sz="2000" dirty="0">
              <a:latin typeface="Arial"/>
              <a:cs typeface="Calibri"/>
            </a:endParaRPr>
          </a:p>
          <a:p>
            <a:pPr lvl="5"/>
            <a:endParaRPr lang="es-ES" sz="2000">
              <a:latin typeface="Arial"/>
              <a:ea typeface="+mn-lt"/>
              <a:cs typeface="+mn-lt"/>
            </a:endParaRPr>
          </a:p>
          <a:p>
            <a:pPr lvl="5"/>
            <a:r>
              <a:rPr lang="es-ES" sz="2000" dirty="0">
                <a:latin typeface="Arial"/>
                <a:ea typeface="+mn-lt"/>
                <a:cs typeface="+mn-lt"/>
              </a:rPr>
              <a:t>Imagen y Pequeña Biografía tomados de </a:t>
            </a:r>
            <a:r>
              <a:rPr lang="es-ES" sz="2000" dirty="0">
                <a:latin typeface="Arial"/>
                <a:ea typeface="+mn-lt"/>
                <a:cs typeface="+mn-lt"/>
                <a:hlinkClick r:id="rId2"/>
              </a:rPr>
              <a:t>https://es.wikipedia.org/wiki/Rafael_Land%C3%Advar</a:t>
            </a:r>
            <a:endParaRPr lang="es-ES" sz="2000" dirty="0">
              <a:latin typeface="Arial"/>
              <a:ea typeface="+mn-lt"/>
              <a:cs typeface="Arial"/>
            </a:endParaRPr>
          </a:p>
          <a:p>
            <a:pPr lvl="5"/>
            <a:endParaRPr lang="es-ES" sz="2000">
              <a:latin typeface="Arial"/>
              <a:cs typeface="Calibri"/>
            </a:endParaRPr>
          </a:p>
        </p:txBody>
      </p:sp>
      <p:pic>
        <p:nvPicPr>
          <p:cNvPr id="6" name="Imagen 6" descr="Imagen que contiene persona, interior, hombre, tabla&#10;&#10;Descripción generada automáticamente">
            <a:extLst>
              <a:ext uri="{FF2B5EF4-FFF2-40B4-BE49-F238E27FC236}">
                <a16:creationId xmlns:a16="http://schemas.microsoft.com/office/drawing/2014/main" id="{233A66B6-780A-4EF3-8FC1-67209BFCF941}"/>
              </a:ext>
            </a:extLst>
          </p:cNvPr>
          <p:cNvPicPr>
            <a:picLocks noGrp="1" noChangeAspect="1"/>
          </p:cNvPicPr>
          <p:nvPr>
            <p:ph sz="half" idx="2"/>
          </p:nvPr>
        </p:nvPicPr>
        <p:blipFill>
          <a:blip r:embed="rId3"/>
          <a:stretch>
            <a:fillRect/>
          </a:stretch>
        </p:blipFill>
        <p:spPr>
          <a:xfrm>
            <a:off x="1187929" y="4503243"/>
            <a:ext cx="1606671" cy="2144743"/>
          </a:xfrm>
        </p:spPr>
      </p:pic>
      <p:sp>
        <p:nvSpPr>
          <p:cNvPr id="7" name="CuadroTexto 6">
            <a:extLst>
              <a:ext uri="{FF2B5EF4-FFF2-40B4-BE49-F238E27FC236}">
                <a16:creationId xmlns:a16="http://schemas.microsoft.com/office/drawing/2014/main" id="{F5486AC6-E80A-4709-9A73-FBA60DB61DA1}"/>
              </a:ext>
            </a:extLst>
          </p:cNvPr>
          <p:cNvSpPr txBox="1"/>
          <p:nvPr/>
        </p:nvSpPr>
        <p:spPr>
          <a:xfrm>
            <a:off x="6032740" y="1820174"/>
            <a:ext cx="5201728"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2000" dirty="0">
                <a:latin typeface="Arial"/>
                <a:ea typeface="+mn-lt"/>
                <a:cs typeface="+mn-lt"/>
              </a:rPr>
              <a:t>Rusticatio mexicana </a:t>
            </a:r>
            <a:endParaRPr lang="es-ES" sz="2000" dirty="0">
              <a:latin typeface="Arial"/>
              <a:cs typeface="Calibri" panose="020F0502020204030204"/>
            </a:endParaRPr>
          </a:p>
          <a:p>
            <a:pPr marL="285750" indent="-285750">
              <a:buFont typeface="Arial"/>
              <a:buChar char="•"/>
            </a:pPr>
            <a:endParaRPr lang="es-ES" sz="2000">
              <a:latin typeface="Arial"/>
              <a:cs typeface="Calibri" panose="020F0502020204030204"/>
            </a:endParaRPr>
          </a:p>
          <a:p>
            <a:pPr marL="285750" indent="-285750">
              <a:buFont typeface="Arial"/>
              <a:buChar char="•"/>
            </a:pPr>
            <a:r>
              <a:rPr lang="es-ES" sz="2000" dirty="0">
                <a:latin typeface="Arial"/>
                <a:ea typeface="+mn-lt"/>
                <a:cs typeface="+mn-lt"/>
              </a:rPr>
              <a:t>Rusticatio Mexicana es un poema escrito por Rafael Landívar en 1871. Es un texto en el que se hace un retrato de Guatemala y México, según las formas de la poesía neolatina.</a:t>
            </a:r>
            <a:endParaRPr lang="es-ES" sz="2000" dirty="0">
              <a:latin typeface="Arial"/>
              <a:cs typeface="Calibri" panose="020F0502020204030204"/>
            </a:endParaRPr>
          </a:p>
          <a:p>
            <a:pPr marL="285750" indent="-285750">
              <a:buFont typeface="Arial"/>
              <a:buChar char="•"/>
            </a:pPr>
            <a:endParaRPr lang="es-ES" sz="2000">
              <a:latin typeface="Arial"/>
              <a:ea typeface="+mn-lt"/>
              <a:cs typeface="+mn-lt"/>
            </a:endParaRPr>
          </a:p>
          <a:p>
            <a:pPr marL="2571750" lvl="5" indent="-285750">
              <a:buFont typeface="Arial"/>
              <a:buChar char="•"/>
            </a:pPr>
            <a:r>
              <a:rPr lang="es-ES" sz="2000" dirty="0">
                <a:latin typeface="Arial"/>
                <a:ea typeface="+mn-lt"/>
                <a:cs typeface="+mn-lt"/>
              </a:rPr>
              <a:t>Tomado de </a:t>
            </a:r>
            <a:r>
              <a:rPr lang="es-ES" sz="2000" dirty="0">
                <a:latin typeface="Arial"/>
                <a:ea typeface="+mn-lt"/>
                <a:cs typeface="+mn-lt"/>
                <a:hlinkClick r:id="rId4"/>
              </a:rPr>
              <a:t>https://wikiguate.com.gt/rusticatio-mexicana</a:t>
            </a:r>
            <a:endParaRPr lang="es-ES" sz="2000" dirty="0">
              <a:latin typeface="Arial"/>
              <a:ea typeface="+mn-lt"/>
              <a:cs typeface="+mn-lt"/>
            </a:endParaRPr>
          </a:p>
          <a:p>
            <a:pPr lvl="5"/>
            <a:endParaRPr lang="es-ES" sz="2000">
              <a:latin typeface="Arial"/>
              <a:cs typeface="Calibri" panose="020F0502020204030204"/>
            </a:endParaRPr>
          </a:p>
        </p:txBody>
      </p:sp>
      <p:pic>
        <p:nvPicPr>
          <p:cNvPr id="8" name="Imagen 8" descr="Texto, Carta&#10;&#10;Descripción generada automáticamente">
            <a:extLst>
              <a:ext uri="{FF2B5EF4-FFF2-40B4-BE49-F238E27FC236}">
                <a16:creationId xmlns:a16="http://schemas.microsoft.com/office/drawing/2014/main" id="{9522288E-A139-491C-9268-230C739E16ED}"/>
              </a:ext>
            </a:extLst>
          </p:cNvPr>
          <p:cNvPicPr>
            <a:picLocks noChangeAspect="1"/>
          </p:cNvPicPr>
          <p:nvPr/>
        </p:nvPicPr>
        <p:blipFill>
          <a:blip r:embed="rId5"/>
          <a:stretch>
            <a:fillRect/>
          </a:stretch>
        </p:blipFill>
        <p:spPr>
          <a:xfrm>
            <a:off x="6619066" y="4041834"/>
            <a:ext cx="1584925" cy="2598708"/>
          </a:xfrm>
          <a:prstGeom prst="rect">
            <a:avLst/>
          </a:prstGeom>
        </p:spPr>
      </p:pic>
    </p:spTree>
    <p:extLst>
      <p:ext uri="{BB962C8B-B14F-4D97-AF65-F5344CB8AC3E}">
        <p14:creationId xmlns:p14="http://schemas.microsoft.com/office/powerpoint/2010/main" val="278531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6F73B-477F-4690-9D1D-11CF213F30E2}"/>
              </a:ext>
            </a:extLst>
          </p:cNvPr>
          <p:cNvSpPr>
            <a:spLocks noGrp="1"/>
          </p:cNvSpPr>
          <p:nvPr>
            <p:ph type="title"/>
          </p:nvPr>
        </p:nvSpPr>
        <p:spPr/>
        <p:txBody>
          <a:bodyPr>
            <a:normAutofit/>
          </a:bodyPr>
          <a:lstStyle/>
          <a:p>
            <a:r>
              <a:rPr lang="es-ES" sz="5000" b="1">
                <a:latin typeface="Arial"/>
                <a:cs typeface="Calibri Light"/>
              </a:rPr>
              <a:t>Romanticismo</a:t>
            </a:r>
            <a:endParaRPr lang="es-ES" sz="5000" b="1">
              <a:latin typeface="Arial"/>
            </a:endParaRPr>
          </a:p>
        </p:txBody>
      </p:sp>
      <p:sp>
        <p:nvSpPr>
          <p:cNvPr id="3" name="Marcador de contenido 2">
            <a:extLst>
              <a:ext uri="{FF2B5EF4-FFF2-40B4-BE49-F238E27FC236}">
                <a16:creationId xmlns:a16="http://schemas.microsoft.com/office/drawing/2014/main" id="{7AF0BF31-A390-4E66-A90E-E9D548ADA564}"/>
              </a:ext>
            </a:extLst>
          </p:cNvPr>
          <p:cNvSpPr>
            <a:spLocks noGrp="1"/>
          </p:cNvSpPr>
          <p:nvPr>
            <p:ph sz="half" idx="1"/>
          </p:nvPr>
        </p:nvSpPr>
        <p:spPr/>
        <p:txBody>
          <a:bodyPr vert="horz" lIns="91440" tIns="45720" rIns="91440" bIns="45720" rtlCol="0" anchor="t">
            <a:normAutofit/>
          </a:bodyPr>
          <a:lstStyle/>
          <a:p>
            <a:r>
              <a:rPr lang="es-ES" sz="2000" dirty="0">
                <a:latin typeface="Arial"/>
                <a:cs typeface="Calibri"/>
              </a:rPr>
              <a:t>Victor Hugo</a:t>
            </a:r>
          </a:p>
          <a:p>
            <a:r>
              <a:rPr lang="es-ES" sz="2000" dirty="0">
                <a:latin typeface="Arial"/>
                <a:cs typeface="Calibri"/>
              </a:rPr>
              <a:t>Nació el 26 de febrero de 1802 y Falleció el 22 de mayo de 1885. Fue un poeta, dramaturgo y novelista romántico francés, Es considerado como uno de los autores más importantes de la lengua francesa, Sino el más importante.</a:t>
            </a:r>
          </a:p>
          <a:p>
            <a:pPr lvl="5"/>
            <a:r>
              <a:rPr lang="es-ES" sz="2000" dirty="0">
                <a:latin typeface="Arial"/>
                <a:cs typeface="Calibri"/>
              </a:rPr>
              <a:t>Tomado de </a:t>
            </a:r>
            <a:r>
              <a:rPr lang="es-ES" sz="2000" dirty="0">
                <a:latin typeface="Arial"/>
                <a:ea typeface="+mn-lt"/>
                <a:cs typeface="+mn-lt"/>
                <a:hlinkClick r:id="rId2"/>
              </a:rPr>
              <a:t>https://es.wikipedia.org/wiki/Victor_Hugo</a:t>
            </a:r>
            <a:endParaRPr lang="es-ES" sz="2000" dirty="0">
              <a:latin typeface="Arial"/>
              <a:ea typeface="+mn-lt"/>
              <a:cs typeface="+mn-lt"/>
            </a:endParaRPr>
          </a:p>
          <a:p>
            <a:pPr marL="2286000" lvl="5" indent="0">
              <a:buNone/>
            </a:pPr>
            <a:endParaRPr lang="es-ES" sz="2000" dirty="0">
              <a:latin typeface="Arial"/>
              <a:cs typeface="Calibri"/>
            </a:endParaRPr>
          </a:p>
        </p:txBody>
      </p:sp>
      <p:sp>
        <p:nvSpPr>
          <p:cNvPr id="4" name="Marcador de contenido 3">
            <a:extLst>
              <a:ext uri="{FF2B5EF4-FFF2-40B4-BE49-F238E27FC236}">
                <a16:creationId xmlns:a16="http://schemas.microsoft.com/office/drawing/2014/main" id="{E7537802-26EC-4953-A2E8-25FD7C1776CA}"/>
              </a:ext>
            </a:extLst>
          </p:cNvPr>
          <p:cNvSpPr>
            <a:spLocks noGrp="1"/>
          </p:cNvSpPr>
          <p:nvPr>
            <p:ph sz="half" idx="2"/>
          </p:nvPr>
        </p:nvSpPr>
        <p:spPr/>
        <p:txBody>
          <a:bodyPr vert="horz" lIns="91440" tIns="45720" rIns="91440" bIns="45720" rtlCol="0" anchor="t">
            <a:noAutofit/>
          </a:bodyPr>
          <a:lstStyle/>
          <a:p>
            <a:r>
              <a:rPr lang="es-ES" sz="2000" dirty="0">
                <a:latin typeface="Arial"/>
                <a:cs typeface="Calibri"/>
              </a:rPr>
              <a:t>Los miserables</a:t>
            </a:r>
          </a:p>
          <a:p>
            <a:r>
              <a:rPr lang="es-ES" sz="2000" dirty="0">
                <a:latin typeface="Arial"/>
                <a:ea typeface="+mn-lt"/>
                <a:cs typeface="+mn-lt"/>
              </a:rPr>
              <a:t>El argumento de la novela </a:t>
            </a:r>
            <a:r>
              <a:rPr lang="es-ES" sz="2000" i="1" dirty="0">
                <a:latin typeface="Arial"/>
                <a:ea typeface="+mn-lt"/>
                <a:cs typeface="+mn-lt"/>
              </a:rPr>
              <a:t>Los miserables </a:t>
            </a:r>
            <a:r>
              <a:rPr lang="es-ES" sz="2000" dirty="0">
                <a:latin typeface="Arial"/>
                <a:ea typeface="+mn-lt"/>
                <a:cs typeface="+mn-lt"/>
              </a:rPr>
              <a:t>de Víctor Hugo se centra en la historia de Jean Valjean, condenado a prisión por robar una hogaza de pan para sus sobrinos. Al salir de la cárcel, Valjean reincide en el robo, pero la buena voluntad de un sacerdote lo hace reformar su vida. El inspector Javert se obsesiona con capturarlo de nuevo.</a:t>
            </a:r>
            <a:endParaRPr lang="es-ES" sz="1000" dirty="0">
              <a:latin typeface="Arial"/>
              <a:ea typeface="+mn-lt"/>
              <a:cs typeface="+mn-lt"/>
            </a:endParaRPr>
          </a:p>
          <a:p>
            <a:pPr lvl="5"/>
            <a:r>
              <a:rPr lang="es-ES" sz="2000" dirty="0">
                <a:latin typeface="Arial"/>
                <a:cs typeface="Calibri"/>
              </a:rPr>
              <a:t>Tomado de </a:t>
            </a:r>
            <a:r>
              <a:rPr lang="es-ES" sz="2000" dirty="0">
                <a:latin typeface="Arial"/>
                <a:ea typeface="+mn-lt"/>
                <a:cs typeface="+mn-lt"/>
                <a:hlinkClick r:id="rId3"/>
              </a:rPr>
              <a:t>https://www.culturagenial.com/es/los-miserables-de-victor-hugo/</a:t>
            </a:r>
            <a:endParaRPr lang="es-ES" sz="2000" dirty="0">
              <a:latin typeface="Arial"/>
              <a:ea typeface="+mn-lt"/>
              <a:cs typeface="+mn-lt"/>
            </a:endParaRPr>
          </a:p>
          <a:p>
            <a:pPr lvl="5"/>
            <a:endParaRPr lang="es-ES" sz="2000" dirty="0">
              <a:latin typeface="Arial"/>
              <a:cs typeface="Calibri"/>
            </a:endParaRPr>
          </a:p>
        </p:txBody>
      </p:sp>
      <p:pic>
        <p:nvPicPr>
          <p:cNvPr id="5" name="Imagen 5" descr="Imagen que contiene texto, foto, viejo&#10;&#10;Descripción generada automáticamente">
            <a:extLst>
              <a:ext uri="{FF2B5EF4-FFF2-40B4-BE49-F238E27FC236}">
                <a16:creationId xmlns:a16="http://schemas.microsoft.com/office/drawing/2014/main" id="{5ACBACD6-B6D6-44F3-9EEE-389D779F5CC5}"/>
              </a:ext>
            </a:extLst>
          </p:cNvPr>
          <p:cNvPicPr>
            <a:picLocks noChangeAspect="1"/>
          </p:cNvPicPr>
          <p:nvPr/>
        </p:nvPicPr>
        <p:blipFill>
          <a:blip r:embed="rId4"/>
          <a:stretch>
            <a:fillRect/>
          </a:stretch>
        </p:blipFill>
        <p:spPr>
          <a:xfrm>
            <a:off x="1131318" y="3998073"/>
            <a:ext cx="1820533" cy="2657475"/>
          </a:xfrm>
          <a:prstGeom prst="rect">
            <a:avLst/>
          </a:prstGeom>
        </p:spPr>
      </p:pic>
      <p:pic>
        <p:nvPicPr>
          <p:cNvPr id="6" name="Imagen 6" descr="Imagen que contiene texto, libro, hombre, persona&#10;&#10;Descripción generada automáticamente">
            <a:extLst>
              <a:ext uri="{FF2B5EF4-FFF2-40B4-BE49-F238E27FC236}">
                <a16:creationId xmlns:a16="http://schemas.microsoft.com/office/drawing/2014/main" id="{D2A8AF25-E35F-4CAF-A81F-58DF7005DC1E}"/>
              </a:ext>
            </a:extLst>
          </p:cNvPr>
          <p:cNvPicPr>
            <a:picLocks noChangeAspect="1"/>
          </p:cNvPicPr>
          <p:nvPr/>
        </p:nvPicPr>
        <p:blipFill>
          <a:blip r:embed="rId5"/>
          <a:stretch>
            <a:fillRect/>
          </a:stretch>
        </p:blipFill>
        <p:spPr>
          <a:xfrm>
            <a:off x="6708475" y="4816383"/>
            <a:ext cx="1463615" cy="1840367"/>
          </a:xfrm>
          <a:prstGeom prst="rect">
            <a:avLst/>
          </a:prstGeom>
        </p:spPr>
      </p:pic>
    </p:spTree>
    <p:extLst>
      <p:ext uri="{BB962C8B-B14F-4D97-AF65-F5344CB8AC3E}">
        <p14:creationId xmlns:p14="http://schemas.microsoft.com/office/powerpoint/2010/main" val="37936355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Panorámica</PresentationFormat>
  <Slides>12</Slides>
  <Notes>0</Notes>
  <HiddenSlides>0</HiddenSlides>
  <ScaleCrop>false</ScaleCrop>
  <HeadingPairs>
    <vt:vector size="4" baseType="variant">
      <vt:variant>
        <vt:lpstr>Tema</vt:lpstr>
      </vt:variant>
      <vt:variant>
        <vt:i4>1</vt:i4>
      </vt:variant>
      <vt:variant>
        <vt:lpstr>Títulos de diapositiva</vt:lpstr>
      </vt:variant>
      <vt:variant>
        <vt:i4>12</vt:i4>
      </vt:variant>
    </vt:vector>
  </HeadingPairs>
  <TitlesOfParts>
    <vt:vector size="13" baseType="lpstr">
      <vt:lpstr>Office Theme</vt:lpstr>
      <vt:lpstr>Obras y Autores Literatura Universal</vt:lpstr>
      <vt:lpstr>Índice</vt:lpstr>
      <vt:lpstr>Preclásico</vt:lpstr>
      <vt:lpstr>Clasicismo</vt:lpstr>
      <vt:lpstr>Medieval</vt:lpstr>
      <vt:lpstr>Renacimiento</vt:lpstr>
      <vt:lpstr>Barroco</vt:lpstr>
      <vt:lpstr>Neoclasicismo.</vt:lpstr>
      <vt:lpstr>Romanticismo</vt:lpstr>
      <vt:lpstr>Realismo</vt:lpstr>
      <vt:lpstr>Modernismo </vt:lpstr>
      <vt:lpstr>Postmodernismo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c:title>
  <dc:creator/>
  <cp:revision>331</cp:revision>
  <dcterms:created xsi:type="dcterms:W3CDTF">2012-07-30T22:48:03Z</dcterms:created>
  <dcterms:modified xsi:type="dcterms:W3CDTF">2022-02-07T04:24:14Z</dcterms:modified>
</cp:coreProperties>
</file>